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75"/>
  </p:notesMasterIdLst>
  <p:handoutMasterIdLst>
    <p:handoutMasterId r:id="rId76"/>
  </p:handoutMasterIdLst>
  <p:sldIdLst>
    <p:sldId id="632" r:id="rId2"/>
    <p:sldId id="586" r:id="rId3"/>
    <p:sldId id="674" r:id="rId4"/>
    <p:sldId id="689" r:id="rId5"/>
    <p:sldId id="633" r:id="rId6"/>
    <p:sldId id="686" r:id="rId7"/>
    <p:sldId id="685" r:id="rId8"/>
    <p:sldId id="587" r:id="rId9"/>
    <p:sldId id="687" r:id="rId10"/>
    <p:sldId id="690" r:id="rId11"/>
    <p:sldId id="688" r:id="rId12"/>
    <p:sldId id="695" r:id="rId13"/>
    <p:sldId id="691" r:id="rId14"/>
    <p:sldId id="697" r:id="rId15"/>
    <p:sldId id="696" r:id="rId16"/>
    <p:sldId id="612" r:id="rId17"/>
    <p:sldId id="588" r:id="rId18"/>
    <p:sldId id="698" r:id="rId19"/>
    <p:sldId id="614" r:id="rId20"/>
    <p:sldId id="634" r:id="rId21"/>
    <p:sldId id="699" r:id="rId22"/>
    <p:sldId id="700" r:id="rId23"/>
    <p:sldId id="701" r:id="rId24"/>
    <p:sldId id="735" r:id="rId25"/>
    <p:sldId id="736" r:id="rId26"/>
    <p:sldId id="737" r:id="rId27"/>
    <p:sldId id="738" r:id="rId28"/>
    <p:sldId id="702" r:id="rId29"/>
    <p:sldId id="703" r:id="rId30"/>
    <p:sldId id="704" r:id="rId31"/>
    <p:sldId id="705" r:id="rId32"/>
    <p:sldId id="706" r:id="rId33"/>
    <p:sldId id="589" r:id="rId34"/>
    <p:sldId id="676" r:id="rId35"/>
    <p:sldId id="707" r:id="rId36"/>
    <p:sldId id="711" r:id="rId37"/>
    <p:sldId id="708" r:id="rId38"/>
    <p:sldId id="709" r:id="rId39"/>
    <p:sldId id="710" r:id="rId40"/>
    <p:sldId id="712" r:id="rId41"/>
    <p:sldId id="713" r:id="rId42"/>
    <p:sldId id="714" r:id="rId43"/>
    <p:sldId id="715" r:id="rId44"/>
    <p:sldId id="719" r:id="rId45"/>
    <p:sldId id="716" r:id="rId46"/>
    <p:sldId id="740" r:id="rId47"/>
    <p:sldId id="717" r:id="rId48"/>
    <p:sldId id="718" r:id="rId49"/>
    <p:sldId id="721" r:id="rId50"/>
    <p:sldId id="720" r:id="rId51"/>
    <p:sldId id="722" r:id="rId52"/>
    <p:sldId id="723" r:id="rId53"/>
    <p:sldId id="724" r:id="rId54"/>
    <p:sldId id="725" r:id="rId55"/>
    <p:sldId id="726" r:id="rId56"/>
    <p:sldId id="727" r:id="rId57"/>
    <p:sldId id="729" r:id="rId58"/>
    <p:sldId id="739" r:id="rId59"/>
    <p:sldId id="731" r:id="rId60"/>
    <p:sldId id="730" r:id="rId61"/>
    <p:sldId id="732" r:id="rId62"/>
    <p:sldId id="733" r:id="rId63"/>
    <p:sldId id="734" r:id="rId64"/>
    <p:sldId id="642" r:id="rId65"/>
    <p:sldId id="643" r:id="rId66"/>
    <p:sldId id="257" r:id="rId67"/>
    <p:sldId id="258" r:id="rId68"/>
    <p:sldId id="259" r:id="rId69"/>
    <p:sldId id="260" r:id="rId70"/>
    <p:sldId id="261" r:id="rId71"/>
    <p:sldId id="262" r:id="rId72"/>
    <p:sldId id="263" r:id="rId73"/>
    <p:sldId id="644" r:id="rId74"/>
  </p:sldIdLst>
  <p:sldSz cx="12192000" cy="6858000"/>
  <p:notesSz cx="7315200" cy="9601200"/>
  <p:custDataLst>
    <p:tags r:id="rId77"/>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178" algn="l" rtl="0" fontAlgn="base">
      <a:spcBef>
        <a:spcPct val="0"/>
      </a:spcBef>
      <a:spcAft>
        <a:spcPct val="0"/>
      </a:spcAft>
      <a:defRPr kern="1200">
        <a:solidFill>
          <a:schemeClr val="tx1"/>
        </a:solidFill>
        <a:latin typeface="Arial" charset="0"/>
        <a:ea typeface="+mn-ea"/>
        <a:cs typeface="Arial" charset="0"/>
      </a:defRPr>
    </a:lvl2pPr>
    <a:lvl3pPr marL="914354" algn="l" rtl="0" fontAlgn="base">
      <a:spcBef>
        <a:spcPct val="0"/>
      </a:spcBef>
      <a:spcAft>
        <a:spcPct val="0"/>
      </a:spcAft>
      <a:defRPr kern="1200">
        <a:solidFill>
          <a:schemeClr val="tx1"/>
        </a:solidFill>
        <a:latin typeface="Arial" charset="0"/>
        <a:ea typeface="+mn-ea"/>
        <a:cs typeface="Arial" charset="0"/>
      </a:defRPr>
    </a:lvl3pPr>
    <a:lvl4pPr marL="1371532" algn="l" rtl="0" fontAlgn="base">
      <a:spcBef>
        <a:spcPct val="0"/>
      </a:spcBef>
      <a:spcAft>
        <a:spcPct val="0"/>
      </a:spcAft>
      <a:defRPr kern="1200">
        <a:solidFill>
          <a:schemeClr val="tx1"/>
        </a:solidFill>
        <a:latin typeface="Arial" charset="0"/>
        <a:ea typeface="+mn-ea"/>
        <a:cs typeface="Arial" charset="0"/>
      </a:defRPr>
    </a:lvl4pPr>
    <a:lvl5pPr marL="1828709" algn="l" rtl="0" fontAlgn="base">
      <a:spcBef>
        <a:spcPct val="0"/>
      </a:spcBef>
      <a:spcAft>
        <a:spcPct val="0"/>
      </a:spcAft>
      <a:defRPr kern="1200">
        <a:solidFill>
          <a:schemeClr val="tx1"/>
        </a:solidFill>
        <a:latin typeface="Arial" charset="0"/>
        <a:ea typeface="+mn-ea"/>
        <a:cs typeface="Arial" charset="0"/>
      </a:defRPr>
    </a:lvl5pPr>
    <a:lvl6pPr marL="2285886" algn="l" defTabSz="914354" rtl="0" eaLnBrk="1" latinLnBrk="0" hangingPunct="1">
      <a:defRPr kern="1200">
        <a:solidFill>
          <a:schemeClr val="tx1"/>
        </a:solidFill>
        <a:latin typeface="Arial" charset="0"/>
        <a:ea typeface="+mn-ea"/>
        <a:cs typeface="Arial" charset="0"/>
      </a:defRPr>
    </a:lvl6pPr>
    <a:lvl7pPr marL="2743062" algn="l" defTabSz="914354" rtl="0" eaLnBrk="1" latinLnBrk="0" hangingPunct="1">
      <a:defRPr kern="1200">
        <a:solidFill>
          <a:schemeClr val="tx1"/>
        </a:solidFill>
        <a:latin typeface="Arial" charset="0"/>
        <a:ea typeface="+mn-ea"/>
        <a:cs typeface="Arial" charset="0"/>
      </a:defRPr>
    </a:lvl7pPr>
    <a:lvl8pPr marL="3200240" algn="l" defTabSz="914354" rtl="0" eaLnBrk="1" latinLnBrk="0" hangingPunct="1">
      <a:defRPr kern="1200">
        <a:solidFill>
          <a:schemeClr val="tx1"/>
        </a:solidFill>
        <a:latin typeface="Arial" charset="0"/>
        <a:ea typeface="+mn-ea"/>
        <a:cs typeface="Arial" charset="0"/>
      </a:defRPr>
    </a:lvl8pPr>
    <a:lvl9pPr marL="3657418" algn="l" defTabSz="914354"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333299"/>
    <a:srgbClr val="CE00BB"/>
    <a:srgbClr val="30F336"/>
    <a:srgbClr val="BFEFBF"/>
    <a:srgbClr val="CC6600"/>
    <a:srgbClr val="996600"/>
    <a:srgbClr val="663300"/>
    <a:srgbClr val="2D2D8A"/>
    <a:srgbClr val="CC99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76" autoAdjust="0"/>
    <p:restoredTop sz="86310" autoAdjust="0"/>
  </p:normalViewPr>
  <p:slideViewPr>
    <p:cSldViewPr snapToGrid="0">
      <p:cViewPr varScale="1">
        <p:scale>
          <a:sx n="100" d="100"/>
          <a:sy n="100" d="100"/>
        </p:scale>
        <p:origin x="1232" y="160"/>
      </p:cViewPr>
      <p:guideLst>
        <p:guide orient="horz" pos="2160"/>
        <p:guide pos="2880"/>
      </p:guideLst>
    </p:cSldViewPr>
  </p:slideViewPr>
  <p:outlineViewPr>
    <p:cViewPr>
      <p:scale>
        <a:sx n="33" d="100"/>
        <a:sy n="33" d="100"/>
      </p:scale>
      <p:origin x="48" y="43932"/>
    </p:cViewPr>
  </p:outlineViewPr>
  <p:notesTextViewPr>
    <p:cViewPr>
      <p:scale>
        <a:sx n="100" d="100"/>
        <a:sy n="100"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cs typeface="+mn-cs"/>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cs typeface="+mn-cs"/>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cs typeface="+mn-cs"/>
              </a:defRPr>
            </a:lvl1pPr>
          </a:lstStyle>
          <a:p>
            <a:pPr>
              <a:defRPr/>
            </a:pPr>
            <a:fld id="{F20C6108-B344-48B3-B893-0983A3B53840}" type="slidenum">
              <a:rPr lang="en-US"/>
              <a:pPr>
                <a:defRPr/>
              </a:pPr>
              <a:t>‹#›</a:t>
            </a:fld>
            <a:endParaRPr lang="en-US"/>
          </a:p>
        </p:txBody>
      </p:sp>
    </p:spTree>
    <p:extLst>
      <p:ext uri="{BB962C8B-B14F-4D97-AF65-F5344CB8AC3E}">
        <p14:creationId xmlns:p14="http://schemas.microsoft.com/office/powerpoint/2010/main" val="317318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cs typeface="+mn-cs"/>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cs typeface="+mn-cs"/>
              </a:defRPr>
            </a:lvl1pPr>
          </a:lstStyle>
          <a:p>
            <a:pPr>
              <a:defRPr/>
            </a:pPr>
            <a:endParaRPr lang="en-US"/>
          </a:p>
        </p:txBody>
      </p:sp>
      <p:sp>
        <p:nvSpPr>
          <p:cNvPr id="4506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cs typeface="+mn-cs"/>
              </a:defRPr>
            </a:lvl1pPr>
          </a:lstStyle>
          <a:p>
            <a:pPr>
              <a:defRPr/>
            </a:pPr>
            <a:fld id="{08DD6487-14A9-49B8-972D-88A1CCAF324D}" type="slidenum">
              <a:rPr lang="en-US"/>
              <a:pPr>
                <a:defRPr/>
              </a:pPr>
              <a:t>‹#›</a:t>
            </a:fld>
            <a:endParaRPr lang="en-US"/>
          </a:p>
        </p:txBody>
      </p:sp>
    </p:spTree>
    <p:extLst>
      <p:ext uri="{BB962C8B-B14F-4D97-AF65-F5344CB8AC3E}">
        <p14:creationId xmlns:p14="http://schemas.microsoft.com/office/powerpoint/2010/main" val="14833250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178"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354"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532"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709"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and the reference to </a:t>
            </a:r>
            <a:r>
              <a:rPr lang="en-US" baseline="0" dirty="0" err="1"/>
              <a:t>ai.berkeley.edu</a:t>
            </a:r>
            <a:r>
              <a:rPr lang="en-US" baseline="0" dirty="0"/>
              <a:t>.  Thanks!</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1</a:t>
            </a:fld>
            <a:endParaRPr lang="en-US"/>
          </a:p>
        </p:txBody>
      </p:sp>
    </p:spTree>
    <p:extLst>
      <p:ext uri="{BB962C8B-B14F-4D97-AF65-F5344CB8AC3E}">
        <p14:creationId xmlns:p14="http://schemas.microsoft.com/office/powerpoint/2010/main" val="3150127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8DD6487-14A9-49B8-972D-88A1CCAF324D}" type="slidenum">
              <a:rPr lang="en-US" smtClean="0"/>
              <a:pPr>
                <a:defRPr/>
              </a:pPr>
              <a:t>8</a:t>
            </a:fld>
            <a:endParaRPr lang="en-US"/>
          </a:p>
        </p:txBody>
      </p:sp>
    </p:spTree>
    <p:extLst>
      <p:ext uri="{BB962C8B-B14F-4D97-AF65-F5344CB8AC3E}">
        <p14:creationId xmlns:p14="http://schemas.microsoft.com/office/powerpoint/2010/main" val="338537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8DD6487-14A9-49B8-972D-88A1CCAF324D}" type="slidenum">
              <a:rPr lang="en-US" smtClean="0"/>
              <a:pPr>
                <a:defRPr/>
              </a:pPr>
              <a:t>9</a:t>
            </a:fld>
            <a:endParaRPr lang="en-US"/>
          </a:p>
        </p:txBody>
      </p:sp>
    </p:spTree>
    <p:extLst>
      <p:ext uri="{BB962C8B-B14F-4D97-AF65-F5344CB8AC3E}">
        <p14:creationId xmlns:p14="http://schemas.microsoft.com/office/powerpoint/2010/main" val="5158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8DD6487-14A9-49B8-972D-88A1CCAF324D}" type="slidenum">
              <a:rPr lang="en-US" smtClean="0"/>
              <a:pPr>
                <a:defRPr/>
              </a:pPr>
              <a:t>63</a:t>
            </a:fld>
            <a:endParaRPr lang="en-US"/>
          </a:p>
        </p:txBody>
      </p:sp>
    </p:spTree>
    <p:extLst>
      <p:ext uri="{BB962C8B-B14F-4D97-AF65-F5344CB8AC3E}">
        <p14:creationId xmlns:p14="http://schemas.microsoft.com/office/powerpoint/2010/main" val="243877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80"/>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8B039D5-275B-4A42-9DA6-D22E6DB5F35E}"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6886EB-61D6-4887-8014-0AD8743EA19B}"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3C484AB-0E1D-492A-AE0D-24B7131CB05A}"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518B0A2-D928-43B3-898A-E5B176FEDEC9}"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67" indent="0">
              <a:buNone/>
              <a:defRPr sz="1900"/>
            </a:lvl2pPr>
            <a:lvl3pPr marL="914332" indent="0">
              <a:buNone/>
              <a:defRPr sz="1600"/>
            </a:lvl3pPr>
            <a:lvl4pPr marL="1371498" indent="0">
              <a:buNone/>
              <a:defRPr sz="1500"/>
            </a:lvl4pPr>
            <a:lvl5pPr marL="1828664" indent="0">
              <a:buNone/>
              <a:defRPr sz="1500"/>
            </a:lvl5pPr>
            <a:lvl6pPr marL="2285830" indent="0">
              <a:buNone/>
              <a:defRPr sz="1500"/>
            </a:lvl6pPr>
            <a:lvl7pPr marL="2742994" indent="0">
              <a:buNone/>
              <a:defRPr sz="1500"/>
            </a:lvl7pPr>
            <a:lvl8pPr marL="3200160" indent="0">
              <a:buNone/>
              <a:defRPr sz="1500"/>
            </a:lvl8pPr>
            <a:lvl9pPr marL="3657327"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F11AF2F-4CEE-4004-B96A-AF75E50B2E88}"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D254D69-0A2A-4D82-92F5-6566037E0150}"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3"/>
          </a:xfrm>
        </p:spPr>
        <p:txBody>
          <a:bodyPr anchor="b"/>
          <a:lstStyle>
            <a:lvl1pPr marL="0" indent="0">
              <a:buNone/>
              <a:defRPr sz="2400" b="1"/>
            </a:lvl1pPr>
            <a:lvl2pPr marL="457167" indent="0">
              <a:buNone/>
              <a:defRPr sz="2000" b="1"/>
            </a:lvl2pPr>
            <a:lvl3pPr marL="914332" indent="0">
              <a:buNone/>
              <a:defRPr sz="19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167" indent="0">
              <a:buNone/>
              <a:defRPr sz="2000" b="1"/>
            </a:lvl2pPr>
            <a:lvl3pPr marL="914332" indent="0">
              <a:buNone/>
              <a:defRPr sz="19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E3F3699-33B4-4046-A8C0-1E5BF91EE498}"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4265258-A7B0-4F44-AD94-A478DFDD6509}"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050972F-AC02-4B9F-93B0-511030A361B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3" y="273054"/>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4"/>
            <a:ext cx="3008313" cy="4691063"/>
          </a:xfrm>
        </p:spPr>
        <p:txBody>
          <a:bodyPr/>
          <a:lstStyle>
            <a:lvl1pPr marL="0" indent="0">
              <a:buNone/>
              <a:defRPr sz="1500"/>
            </a:lvl1pPr>
            <a:lvl2pPr marL="457167" indent="0">
              <a:buNone/>
              <a:defRPr sz="1200"/>
            </a:lvl2pPr>
            <a:lvl3pPr marL="914332" indent="0">
              <a:buNone/>
              <a:defRPr sz="11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335C1DF-81AF-4DF4-BCE2-0F605F1BC4C6}"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500"/>
            </a:lvl1pPr>
            <a:lvl2pPr marL="457167" indent="0">
              <a:buNone/>
              <a:defRPr sz="1200"/>
            </a:lvl2pPr>
            <a:lvl3pPr marL="914332" indent="0">
              <a:buNone/>
              <a:defRPr sz="11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157F8EA-D214-4032-BF2B-062C28AE1B24}"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4" tIns="45718" rIns="91434"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2"/>
            <a:ext cx="11379200" cy="4729164"/>
          </a:xfrm>
          <a:prstGeom prst="rect">
            <a:avLst/>
          </a:prstGeom>
          <a:noFill/>
          <a:ln w="9525">
            <a:noFill/>
            <a:miter lim="800000"/>
            <a:headEnd/>
            <a:tailEnd/>
          </a:ln>
        </p:spPr>
        <p:txBody>
          <a:bodyPr vert="horz" wrap="square" lIns="91434" tIns="45718" rIns="91434"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lgn="r">
              <a:defRPr sz="1500"/>
            </a:lvl1pPr>
          </a:lstStyle>
          <a:p>
            <a:pPr>
              <a:defRPr/>
            </a:pPr>
            <a:fld id="{6F9CEA6C-9676-4610-9E76-A9EBD51544BC}" type="slidenum">
              <a:rPr lang="en-US" smtClean="0"/>
              <a:pPr>
                <a:defRPr/>
              </a:pPr>
              <a:t>‹#›</a:t>
            </a:fld>
            <a:endParaRPr lang="en-US"/>
          </a:p>
        </p:txBody>
      </p:sp>
      <p:sp>
        <p:nvSpPr>
          <p:cNvPr id="4103" name="Rectangle 7"/>
          <p:cNvSpPr>
            <a:spLocks noChangeArrowheads="1"/>
          </p:cNvSpPr>
          <p:nvPr/>
        </p:nvSpPr>
        <p:spPr bwMode="auto">
          <a:xfrm>
            <a:off x="0" y="1031243"/>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4" tIns="45718" rIns="91434"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67" algn="ctr" rtl="0" eaLnBrk="1" fontAlgn="base" hangingPunct="1">
        <a:spcBef>
          <a:spcPct val="0"/>
        </a:spcBef>
        <a:spcAft>
          <a:spcPct val="0"/>
        </a:spcAft>
        <a:defRPr sz="4400">
          <a:solidFill>
            <a:schemeClr val="tx2"/>
          </a:solidFill>
          <a:latin typeface="Arial" charset="0"/>
        </a:defRPr>
      </a:lvl6pPr>
      <a:lvl7pPr marL="914332" algn="ctr" rtl="0" eaLnBrk="1" fontAlgn="base" hangingPunct="1">
        <a:spcBef>
          <a:spcPct val="0"/>
        </a:spcBef>
        <a:spcAft>
          <a:spcPct val="0"/>
        </a:spcAft>
        <a:defRPr sz="4400">
          <a:solidFill>
            <a:schemeClr val="tx2"/>
          </a:solidFill>
          <a:latin typeface="Arial" charset="0"/>
        </a:defRPr>
      </a:lvl7pPr>
      <a:lvl8pPr marL="1371498" algn="ctr" rtl="0" eaLnBrk="1" fontAlgn="base" hangingPunct="1">
        <a:spcBef>
          <a:spcPct val="0"/>
        </a:spcBef>
        <a:spcAft>
          <a:spcPct val="0"/>
        </a:spcAft>
        <a:defRPr sz="4400">
          <a:solidFill>
            <a:schemeClr val="tx2"/>
          </a:solidFill>
          <a:latin typeface="Arial" charset="0"/>
        </a:defRPr>
      </a:lvl8pPr>
      <a:lvl9pPr marL="1828664" algn="ctr" rtl="0" eaLnBrk="1" fontAlgn="base" hangingPunct="1">
        <a:spcBef>
          <a:spcPct val="0"/>
        </a:spcBef>
        <a:spcAft>
          <a:spcPct val="0"/>
        </a:spcAft>
        <a:defRPr sz="4400">
          <a:solidFill>
            <a:schemeClr val="tx2"/>
          </a:solidFill>
          <a:latin typeface="Arial" charset="0"/>
        </a:defRPr>
      </a:lvl9pPr>
    </p:titleStyle>
    <p:body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2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865909"/>
          </a:xfrm>
        </p:spPr>
        <p:txBody>
          <a:bodyPr/>
          <a:lstStyle/>
          <a:p>
            <a:pPr eaLnBrk="1" hangingPunct="1"/>
            <a:r>
              <a:rPr lang="en-US" dirty="0"/>
              <a:t>Introduction to Logic</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02" tIns="45718" rIns="91402" bIns="45718">
            <a:spAutoFit/>
          </a:bodyPr>
          <a:lstStyle/>
          <a:p>
            <a:pPr>
              <a:spcBef>
                <a:spcPct val="50000"/>
              </a:spcBef>
            </a:pPr>
            <a:endParaRPr lang="en-US"/>
          </a:p>
        </p:txBody>
      </p:sp>
      <p:pic>
        <p:nvPicPr>
          <p:cNvPr id="2" name="Picture 1"/>
          <p:cNvPicPr>
            <a:picLocks noChangeAspect="1"/>
          </p:cNvPicPr>
          <p:nvPr/>
        </p:nvPicPr>
        <p:blipFill>
          <a:blip r:embed="rId3"/>
          <a:stretch>
            <a:fillRect/>
          </a:stretch>
        </p:blipFill>
        <p:spPr>
          <a:xfrm>
            <a:off x="1133182" y="1926596"/>
            <a:ext cx="4010317" cy="3137606"/>
          </a:xfrm>
          <a:prstGeom prst="rect">
            <a:avLst/>
          </a:prstGeom>
        </p:spPr>
      </p:pic>
      <p:pic>
        <p:nvPicPr>
          <p:cNvPr id="7" name="Picture 6">
            <a:extLst>
              <a:ext uri="{FF2B5EF4-FFF2-40B4-BE49-F238E27FC236}">
                <a16:creationId xmlns:a16="http://schemas.microsoft.com/office/drawing/2014/main" id="{FB56E141-D6C0-694E-ACF7-DA4D4BEA8B55}"/>
              </a:ext>
            </a:extLst>
          </p:cNvPr>
          <p:cNvPicPr>
            <a:picLocks noChangeAspect="1"/>
          </p:cNvPicPr>
          <p:nvPr/>
        </p:nvPicPr>
        <p:blipFill>
          <a:blip r:embed="rId4"/>
          <a:stretch>
            <a:fillRect/>
          </a:stretch>
        </p:blipFill>
        <p:spPr>
          <a:xfrm>
            <a:off x="8517622" y="2038446"/>
            <a:ext cx="2541195" cy="3309200"/>
          </a:xfrm>
          <a:prstGeom prst="rect">
            <a:avLst/>
          </a:prstGeom>
        </p:spPr>
      </p:pic>
      <p:sp>
        <p:nvSpPr>
          <p:cNvPr id="8" name="Subtitle 2">
            <a:extLst>
              <a:ext uri="{FF2B5EF4-FFF2-40B4-BE49-F238E27FC236}">
                <a16:creationId xmlns:a16="http://schemas.microsoft.com/office/drawing/2014/main" id="{1C82190A-053A-F148-B088-E7E174477581}"/>
              </a:ext>
            </a:extLst>
          </p:cNvPr>
          <p:cNvSpPr txBox="1">
            <a:spLocks noChangeArrowheads="1"/>
          </p:cNvSpPr>
          <p:nvPr/>
        </p:nvSpPr>
        <p:spPr bwMode="auto">
          <a:xfrm>
            <a:off x="1820214" y="5085863"/>
            <a:ext cx="9144000" cy="1393825"/>
          </a:xfrm>
          <a:prstGeom prst="rect">
            <a:avLst/>
          </a:prstGeom>
          <a:noFill/>
          <a:ln w="9525">
            <a:noFill/>
            <a:miter lim="800000"/>
            <a:headEnd/>
            <a:tailEnd/>
          </a:ln>
        </p:spPr>
        <p:txBody>
          <a:bodyPr vert="horz" wrap="square" lIns="91434" tIns="45718" rIns="91434" bIns="45718" numCol="1" anchor="t" anchorCtr="0" compatLnSpc="1">
            <a:prstTxWarp prst="textNoShape">
              <a:avLst/>
            </a:prstTxWarp>
          </a:bodyPr>
          <a:lstStyle>
            <a:lvl1pPr marL="0" indent="0" algn="ctr" rtl="0" eaLnBrk="1" fontAlgn="base" hangingPunct="1">
              <a:spcBef>
                <a:spcPct val="20000"/>
              </a:spcBef>
              <a:spcAft>
                <a:spcPct val="0"/>
              </a:spcAft>
              <a:buClr>
                <a:schemeClr val="accent2"/>
              </a:buClr>
              <a:buFont typeface="Wingdings" pitchFamily="2" charset="2"/>
              <a:buNone/>
              <a:defRPr sz="3200">
                <a:solidFill>
                  <a:schemeClr val="tx1"/>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altLang="en-US" kern="0"/>
              <a:t>Dr. Malak Abdullah</a:t>
            </a:r>
          </a:p>
          <a:p>
            <a:r>
              <a:rPr lang="en-US" altLang="en-US" kern="0"/>
              <a:t>Computer Science Department</a:t>
            </a:r>
          </a:p>
          <a:p>
            <a:r>
              <a:rPr lang="en-US" altLang="en-US" kern="0"/>
              <a:t>Jordan University of Science and Technology</a:t>
            </a:r>
          </a:p>
        </p:txBody>
      </p:sp>
    </p:spTree>
    <p:extLst>
      <p:ext uri="{BB962C8B-B14F-4D97-AF65-F5344CB8AC3E}">
        <p14:creationId xmlns:p14="http://schemas.microsoft.com/office/powerpoint/2010/main" val="2520911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C080-3EAD-9A4E-B368-D167D4F4CAE6}"/>
              </a:ext>
            </a:extLst>
          </p:cNvPr>
          <p:cNvSpPr>
            <a:spLocks noGrp="1"/>
          </p:cNvSpPr>
          <p:nvPr>
            <p:ph type="title"/>
          </p:nvPr>
        </p:nvSpPr>
        <p:spPr/>
        <p:txBody>
          <a:bodyPr/>
          <a:lstStyle/>
          <a:p>
            <a:r>
              <a:rPr lang="en-US" dirty="0"/>
              <a:t>Different kinds of logic</a:t>
            </a:r>
          </a:p>
        </p:txBody>
      </p:sp>
      <p:sp>
        <p:nvSpPr>
          <p:cNvPr id="3" name="Content Placeholder 2">
            <a:extLst>
              <a:ext uri="{FF2B5EF4-FFF2-40B4-BE49-F238E27FC236}">
                <a16:creationId xmlns:a16="http://schemas.microsoft.com/office/drawing/2014/main" id="{93840817-45CC-0C4B-97F6-D5E8E607B77C}"/>
              </a:ext>
            </a:extLst>
          </p:cNvPr>
          <p:cNvSpPr>
            <a:spLocks noGrp="1"/>
          </p:cNvSpPr>
          <p:nvPr>
            <p:ph idx="1"/>
          </p:nvPr>
        </p:nvSpPr>
        <p:spPr/>
        <p:txBody>
          <a:bodyPr/>
          <a:lstStyle/>
          <a:p>
            <a:r>
              <a:rPr lang="en-US" dirty="0"/>
              <a:t>Propositional logic</a:t>
            </a:r>
          </a:p>
          <a:p>
            <a:endParaRPr lang="en-US" dirty="0"/>
          </a:p>
          <a:p>
            <a:r>
              <a:rPr lang="en-US" dirty="0">
                <a:solidFill>
                  <a:srgbClr val="000090"/>
                </a:solidFill>
              </a:rPr>
              <a:t>First-order logic</a:t>
            </a:r>
          </a:p>
          <a:p>
            <a:endParaRPr lang="en-US" dirty="0">
              <a:solidFill>
                <a:srgbClr val="000090"/>
              </a:solidFill>
            </a:endParaRPr>
          </a:p>
          <a:p>
            <a:r>
              <a:rPr lang="en-US" dirty="0"/>
              <a:t>Relational databases: </a:t>
            </a:r>
          </a:p>
          <a:p>
            <a:endParaRPr lang="en-US" dirty="0">
              <a:solidFill>
                <a:srgbClr val="000090"/>
              </a:solidFill>
            </a:endParaRPr>
          </a:p>
          <a:p>
            <a:endParaRPr lang="en-US" dirty="0"/>
          </a:p>
        </p:txBody>
      </p:sp>
    </p:spTree>
    <p:extLst>
      <p:ext uri="{BB962C8B-B14F-4D97-AF65-F5344CB8AC3E}">
        <p14:creationId xmlns:p14="http://schemas.microsoft.com/office/powerpoint/2010/main" val="871714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2AB8-6D79-0941-BEB0-830F818A488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AFCAB566-E941-7843-836C-88B5F2D37967}"/>
              </a:ext>
            </a:extLst>
          </p:cNvPr>
          <p:cNvSpPr>
            <a:spLocks noGrp="1"/>
          </p:cNvSpPr>
          <p:nvPr>
            <p:ph idx="1"/>
          </p:nvPr>
        </p:nvSpPr>
        <p:spPr/>
        <p:txBody>
          <a:bodyPr/>
          <a:lstStyle/>
          <a:p>
            <a:r>
              <a:rPr lang="en-US" dirty="0">
                <a:solidFill>
                  <a:schemeClr val="tx1"/>
                </a:solidFill>
              </a:rPr>
              <a:t>proposition symbol</a:t>
            </a:r>
          </a:p>
          <a:p>
            <a:pPr marL="0" indent="0">
              <a:buNone/>
            </a:pPr>
            <a:r>
              <a:rPr lang="en-US" i="1" dirty="0">
                <a:solidFill>
                  <a:schemeClr val="tx1"/>
                </a:solidFill>
              </a:rPr>
              <a:t>		</a:t>
            </a:r>
            <a:r>
              <a:rPr lang="en-US" i="1" dirty="0">
                <a:solidFill>
                  <a:srgbClr val="FF0000"/>
                </a:solidFill>
              </a:rPr>
              <a:t>P    	Q 	R      </a:t>
            </a:r>
            <a:r>
              <a:rPr lang="en-US" i="1" dirty="0"/>
              <a:t>True     False</a:t>
            </a:r>
            <a:r>
              <a:rPr lang="en-US" i="1" dirty="0">
                <a:solidFill>
                  <a:srgbClr val="FF0000"/>
                </a:solidFill>
              </a:rPr>
              <a:t>       </a:t>
            </a:r>
            <a:r>
              <a:rPr lang="en-US" i="1" dirty="0">
                <a:solidFill>
                  <a:schemeClr val="tx1"/>
                </a:solidFill>
              </a:rPr>
              <a:t>… </a:t>
            </a:r>
            <a:r>
              <a:rPr lang="en-US" i="1" dirty="0" err="1">
                <a:solidFill>
                  <a:schemeClr val="tx1"/>
                </a:solidFill>
              </a:rPr>
              <a:t>etc</a:t>
            </a:r>
            <a:endParaRPr lang="en-US" dirty="0">
              <a:solidFill>
                <a:schemeClr val="tx1"/>
              </a:solidFill>
            </a:endParaRPr>
          </a:p>
          <a:p>
            <a:endParaRPr lang="en-US" dirty="0">
              <a:solidFill>
                <a:schemeClr val="tx1"/>
              </a:solidFill>
            </a:endParaRPr>
          </a:p>
          <a:p>
            <a:r>
              <a:rPr lang="en-US" dirty="0">
                <a:solidFill>
                  <a:schemeClr val="tx1"/>
                </a:solidFill>
              </a:rPr>
              <a:t>The atomic sentences consist of a single proposition symbol</a:t>
            </a:r>
          </a:p>
          <a:p>
            <a:endParaRPr lang="en-US" dirty="0">
              <a:solidFill>
                <a:schemeClr val="tx1"/>
              </a:solidFill>
            </a:endParaRPr>
          </a:p>
          <a:p>
            <a:r>
              <a:rPr lang="en-US" dirty="0">
                <a:solidFill>
                  <a:schemeClr val="tx1"/>
                </a:solidFill>
              </a:rPr>
              <a:t>Each such symbol stands for a proposition that can be </a:t>
            </a:r>
            <a:r>
              <a:rPr lang="en-US" dirty="0">
                <a:solidFill>
                  <a:srgbClr val="FF0000"/>
                </a:solidFill>
              </a:rPr>
              <a:t>true</a:t>
            </a:r>
            <a:r>
              <a:rPr lang="en-US" dirty="0">
                <a:solidFill>
                  <a:schemeClr val="tx1"/>
                </a:solidFill>
              </a:rPr>
              <a:t> or </a:t>
            </a:r>
            <a:r>
              <a:rPr lang="en-US" dirty="0">
                <a:solidFill>
                  <a:srgbClr val="FF0000"/>
                </a:solidFill>
              </a:rPr>
              <a:t>false</a:t>
            </a:r>
            <a:r>
              <a:rPr lang="en-US" dirty="0">
                <a:solidFill>
                  <a:schemeClr val="tx1"/>
                </a:solidFill>
              </a:rPr>
              <a:t>.</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451999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FD64-07C4-354D-9116-733501818104}"/>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19762F8D-F5EC-7448-B253-5F9AAFA992A3}"/>
              </a:ext>
            </a:extLst>
          </p:cNvPr>
          <p:cNvSpPr>
            <a:spLocks noGrp="1"/>
          </p:cNvSpPr>
          <p:nvPr>
            <p:ph idx="1"/>
          </p:nvPr>
        </p:nvSpPr>
        <p:spPr/>
        <p:txBody>
          <a:bodyPr/>
          <a:lstStyle/>
          <a:p>
            <a:r>
              <a:rPr lang="en-US" sz="4400" b="1" dirty="0"/>
              <a:t>model </a:t>
            </a:r>
          </a:p>
          <a:p>
            <a:pPr lvl="1"/>
            <a:r>
              <a:rPr lang="en-US" dirty="0"/>
              <a:t>assignment of a truth value to every propositional symbol (a "possible world") </a:t>
            </a:r>
          </a:p>
          <a:p>
            <a:endParaRPr lang="en-US" dirty="0"/>
          </a:p>
          <a:p>
            <a:r>
              <a:rPr lang="en-US" i="1" dirty="0"/>
              <a:t>P</a:t>
            </a:r>
            <a:r>
              <a:rPr lang="en-US" dirty="0"/>
              <a:t>: It is raining. </a:t>
            </a:r>
          </a:p>
          <a:p>
            <a:r>
              <a:rPr lang="en-US" i="1" dirty="0"/>
              <a:t>Q</a:t>
            </a:r>
            <a:r>
              <a:rPr lang="en-US" dirty="0"/>
              <a:t>: It is a Tuesday. </a:t>
            </a:r>
          </a:p>
          <a:p>
            <a:pPr marL="0" indent="0">
              <a:buNone/>
            </a:pPr>
            <a:endParaRPr lang="en-US" dirty="0"/>
          </a:p>
          <a:p>
            <a:pPr marL="0" indent="0">
              <a:buNone/>
            </a:pPr>
            <a:r>
              <a:rPr lang="en-US" dirty="0"/>
              <a:t>{</a:t>
            </a:r>
            <a:r>
              <a:rPr lang="en-US" i="1" dirty="0"/>
              <a:t>P </a:t>
            </a:r>
            <a:r>
              <a:rPr lang="en-US" dirty="0"/>
              <a:t>= true,   </a:t>
            </a:r>
            <a:r>
              <a:rPr lang="en-US" i="1" dirty="0"/>
              <a:t>Q </a:t>
            </a:r>
            <a:r>
              <a:rPr lang="en-US" dirty="0"/>
              <a:t>= false}        {</a:t>
            </a:r>
            <a:r>
              <a:rPr lang="en-US" i="1" dirty="0"/>
              <a:t>P </a:t>
            </a:r>
            <a:r>
              <a:rPr lang="en-US" dirty="0"/>
              <a:t>= false,   </a:t>
            </a:r>
            <a:r>
              <a:rPr lang="en-US" i="1" dirty="0"/>
              <a:t>Q </a:t>
            </a:r>
            <a:r>
              <a:rPr lang="en-US" dirty="0"/>
              <a:t>= false}         ...</a:t>
            </a:r>
            <a:r>
              <a:rPr lang="en-US" dirty="0" err="1"/>
              <a:t>etc</a:t>
            </a:r>
            <a:endParaRPr lang="en-US" dirty="0"/>
          </a:p>
          <a:p>
            <a:endParaRPr lang="en-US" dirty="0"/>
          </a:p>
        </p:txBody>
      </p:sp>
    </p:spTree>
    <p:extLst>
      <p:ext uri="{BB962C8B-B14F-4D97-AF65-F5344CB8AC3E}">
        <p14:creationId xmlns:p14="http://schemas.microsoft.com/office/powerpoint/2010/main" val="4146342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2AB8-6D79-0941-BEB0-830F818A488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AFCAB566-E941-7843-836C-88B5F2D37967}"/>
              </a:ext>
            </a:extLst>
          </p:cNvPr>
          <p:cNvSpPr>
            <a:spLocks noGrp="1"/>
          </p:cNvSpPr>
          <p:nvPr>
            <p:ph idx="1"/>
          </p:nvPr>
        </p:nvSpPr>
        <p:spPr/>
        <p:txBody>
          <a:bodyPr/>
          <a:lstStyle/>
          <a:p>
            <a:r>
              <a:rPr lang="en-US" i="1" dirty="0"/>
              <a:t>Complex sentences </a:t>
            </a:r>
            <a:r>
              <a:rPr lang="en-US" dirty="0">
                <a:solidFill>
                  <a:schemeClr val="tx1"/>
                </a:solidFill>
              </a:rPr>
              <a:t>are constructed from simpler sentences, using parentheses and logical connectives.</a:t>
            </a:r>
          </a:p>
          <a:p>
            <a:endParaRPr lang="en-US" dirty="0">
              <a:solidFill>
                <a:schemeClr val="tx1"/>
              </a:solidFill>
            </a:endParaRPr>
          </a:p>
          <a:p>
            <a:r>
              <a:rPr lang="en-US" dirty="0"/>
              <a:t>Logical Connectives </a:t>
            </a:r>
          </a:p>
          <a:p>
            <a:pPr lvl="1"/>
            <a:r>
              <a:rPr lang="en-US" dirty="0"/>
              <a:t>¬ not </a:t>
            </a:r>
          </a:p>
          <a:p>
            <a:pPr lvl="1"/>
            <a:r>
              <a:rPr lang="en-US" dirty="0"/>
              <a:t>∧ and </a:t>
            </a:r>
          </a:p>
          <a:p>
            <a:pPr lvl="1"/>
            <a:r>
              <a:rPr lang="en-US" dirty="0"/>
              <a:t>∨ or </a:t>
            </a:r>
          </a:p>
          <a:p>
            <a:pPr lvl="1"/>
            <a:r>
              <a:rPr lang="en-US" dirty="0"/>
              <a:t>→ implication </a:t>
            </a:r>
          </a:p>
          <a:p>
            <a:pPr lvl="1"/>
            <a:r>
              <a:rPr lang="en-US" dirty="0"/>
              <a:t>↔ biconditional </a:t>
            </a:r>
          </a:p>
          <a:p>
            <a:endParaRPr lang="en-US" dirty="0">
              <a:solidFill>
                <a:schemeClr val="tx1"/>
              </a:solidFill>
            </a:endParaRPr>
          </a:p>
        </p:txBody>
      </p:sp>
    </p:spTree>
    <p:extLst>
      <p:ext uri="{BB962C8B-B14F-4D97-AF65-F5344CB8AC3E}">
        <p14:creationId xmlns:p14="http://schemas.microsoft.com/office/powerpoint/2010/main" val="338018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54A4-5EED-C64A-8DD8-7E96D4E936A6}"/>
              </a:ext>
            </a:extLst>
          </p:cNvPr>
          <p:cNvSpPr>
            <a:spLocks noGrp="1"/>
          </p:cNvSpPr>
          <p:nvPr>
            <p:ph type="title"/>
          </p:nvPr>
        </p:nvSpPr>
        <p:spPr/>
        <p:txBody>
          <a:bodyPr/>
          <a:lstStyle/>
          <a:p>
            <a:r>
              <a:rPr lang="en-US" dirty="0"/>
              <a:t>Truth table</a:t>
            </a:r>
          </a:p>
        </p:txBody>
      </p:sp>
      <p:sp>
        <p:nvSpPr>
          <p:cNvPr id="3" name="Content Placeholder 2">
            <a:extLst>
              <a:ext uri="{FF2B5EF4-FFF2-40B4-BE49-F238E27FC236}">
                <a16:creationId xmlns:a16="http://schemas.microsoft.com/office/drawing/2014/main" id="{CDE49F38-5D2A-5249-838A-7D4693F637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1E2D3C0-3FF8-964B-A868-81D1DF07CCCE}"/>
              </a:ext>
            </a:extLst>
          </p:cNvPr>
          <p:cNvPicPr>
            <a:picLocks noChangeAspect="1"/>
          </p:cNvPicPr>
          <p:nvPr/>
        </p:nvPicPr>
        <p:blipFill>
          <a:blip r:embed="rId2"/>
          <a:stretch>
            <a:fillRect/>
          </a:stretch>
        </p:blipFill>
        <p:spPr>
          <a:xfrm>
            <a:off x="198438" y="1117600"/>
            <a:ext cx="11811034" cy="4040188"/>
          </a:xfrm>
          <a:prstGeom prst="rect">
            <a:avLst/>
          </a:prstGeom>
        </p:spPr>
      </p:pic>
    </p:spTree>
    <p:extLst>
      <p:ext uri="{BB962C8B-B14F-4D97-AF65-F5344CB8AC3E}">
        <p14:creationId xmlns:p14="http://schemas.microsoft.com/office/powerpoint/2010/main" val="38894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94B6-DD8F-224F-B041-2C2C363D4733}"/>
              </a:ext>
            </a:extLst>
          </p:cNvPr>
          <p:cNvSpPr>
            <a:spLocks noGrp="1"/>
          </p:cNvSpPr>
          <p:nvPr>
            <p:ph type="title"/>
          </p:nvPr>
        </p:nvSpPr>
        <p:spPr/>
        <p:txBody>
          <a:bodyPr/>
          <a:lstStyle/>
          <a:p>
            <a:r>
              <a:rPr lang="en-US" dirty="0"/>
              <a:t>Sentences in PL</a:t>
            </a:r>
          </a:p>
        </p:txBody>
      </p:sp>
      <p:sp>
        <p:nvSpPr>
          <p:cNvPr id="3" name="Content Placeholder 2">
            <a:extLst>
              <a:ext uri="{FF2B5EF4-FFF2-40B4-BE49-F238E27FC236}">
                <a16:creationId xmlns:a16="http://schemas.microsoft.com/office/drawing/2014/main" id="{34997EBA-6893-A641-94B5-FCEAD193058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103F29-F601-CF42-A9D9-A1F8C86263D2}"/>
              </a:ext>
            </a:extLst>
          </p:cNvPr>
          <p:cNvPicPr>
            <a:picLocks noChangeAspect="1"/>
          </p:cNvPicPr>
          <p:nvPr/>
        </p:nvPicPr>
        <p:blipFill>
          <a:blip r:embed="rId2"/>
          <a:stretch>
            <a:fillRect/>
          </a:stretch>
        </p:blipFill>
        <p:spPr>
          <a:xfrm>
            <a:off x="1454150" y="1301750"/>
            <a:ext cx="9283700" cy="5143500"/>
          </a:xfrm>
          <a:prstGeom prst="rect">
            <a:avLst/>
          </a:prstGeom>
        </p:spPr>
      </p:pic>
    </p:spTree>
    <p:extLst>
      <p:ext uri="{BB962C8B-B14F-4D97-AF65-F5344CB8AC3E}">
        <p14:creationId xmlns:p14="http://schemas.microsoft.com/office/powerpoint/2010/main" val="486398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PROPOSITIONAL LOGIC</a:t>
            </a:r>
          </a:p>
        </p:txBody>
      </p:sp>
      <p:sp>
        <p:nvSpPr>
          <p:cNvPr id="3" name="Content Placeholder 2"/>
          <p:cNvSpPr>
            <a:spLocks noGrp="1"/>
          </p:cNvSpPr>
          <p:nvPr>
            <p:ph idx="1"/>
          </p:nvPr>
        </p:nvSpPr>
        <p:spPr/>
        <p:txBody>
          <a:bodyPr/>
          <a:lstStyle/>
          <a:p>
            <a:r>
              <a:rPr lang="en-US" dirty="0"/>
              <a:t>Propositional logic</a:t>
            </a:r>
          </a:p>
          <a:p>
            <a:pPr lvl="1"/>
            <a:r>
              <a:rPr lang="en-US" dirty="0"/>
              <a:t>Syntax: </a:t>
            </a:r>
            <a:r>
              <a:rPr lang="en-US" dirty="0">
                <a:solidFill>
                  <a:srgbClr val="CC00CC"/>
                </a:solidFill>
              </a:rPr>
              <a:t>P </a:t>
            </a:r>
            <a:r>
              <a:rPr lang="en-US" dirty="0">
                <a:solidFill>
                  <a:srgbClr val="CC00CC"/>
                </a:solidFill>
                <a:sym typeface="Symbol"/>
              </a:rPr>
              <a:t> (Q</a:t>
            </a:r>
            <a:r>
              <a:rPr lang="en-US" dirty="0">
                <a:solidFill>
                  <a:srgbClr val="CC00CC"/>
                </a:solidFill>
              </a:rPr>
              <a:t> </a:t>
            </a:r>
            <a:r>
              <a:rPr lang="en-US" dirty="0">
                <a:solidFill>
                  <a:srgbClr val="CC00CC"/>
                </a:solidFill>
                <a:sym typeface="Symbol"/>
              </a:rPr>
              <a:t></a:t>
            </a:r>
            <a:r>
              <a:rPr lang="en-US" dirty="0">
                <a:solidFill>
                  <a:srgbClr val="CC00CC"/>
                </a:solidFill>
              </a:rPr>
              <a:t> R)</a:t>
            </a:r>
            <a:r>
              <a:rPr lang="en-US" dirty="0"/>
              <a:t>;        </a:t>
            </a:r>
            <a:r>
              <a:rPr lang="en-US" dirty="0">
                <a:solidFill>
                  <a:srgbClr val="CC00CC"/>
                </a:solidFill>
              </a:rPr>
              <a:t>X</a:t>
            </a:r>
            <a:r>
              <a:rPr lang="en-US" baseline="-25000" dirty="0">
                <a:solidFill>
                  <a:srgbClr val="CC00CC"/>
                </a:solidFill>
              </a:rPr>
              <a:t>1</a:t>
            </a:r>
            <a:r>
              <a:rPr lang="en-US" dirty="0">
                <a:solidFill>
                  <a:srgbClr val="CC00CC"/>
                </a:solidFill>
              </a:rPr>
              <a:t> </a:t>
            </a:r>
            <a:r>
              <a:rPr lang="en-US" dirty="0">
                <a:solidFill>
                  <a:srgbClr val="CC00CC"/>
                </a:solidFill>
                <a:sym typeface="Symbol"/>
              </a:rPr>
              <a:t></a:t>
            </a:r>
            <a:r>
              <a:rPr lang="en-US" dirty="0">
                <a:solidFill>
                  <a:srgbClr val="CC00CC"/>
                </a:solidFill>
              </a:rPr>
              <a:t> (Raining </a:t>
            </a:r>
            <a:r>
              <a:rPr lang="en-US" dirty="0">
                <a:solidFill>
                  <a:srgbClr val="CC00CC"/>
                </a:solidFill>
                <a:sym typeface="Symbol"/>
              </a:rPr>
              <a:t></a:t>
            </a:r>
            <a:r>
              <a:rPr lang="en-US" dirty="0">
                <a:solidFill>
                  <a:srgbClr val="CC00CC"/>
                </a:solidFill>
              </a:rPr>
              <a:t> </a:t>
            </a:r>
            <a:r>
              <a:rPr lang="en-US" dirty="0">
                <a:solidFill>
                  <a:srgbClr val="CC00CC"/>
                </a:solidFill>
                <a:sym typeface="Symbol"/>
              </a:rPr>
              <a:t></a:t>
            </a:r>
            <a:r>
              <a:rPr lang="en-US" dirty="0">
                <a:solidFill>
                  <a:srgbClr val="CC00CC"/>
                </a:solidFill>
              </a:rPr>
              <a:t>Sunny)</a:t>
            </a:r>
          </a:p>
          <a:p>
            <a:pPr lvl="1"/>
            <a:r>
              <a:rPr lang="en-US" dirty="0"/>
              <a:t>Possible world (model) : </a:t>
            </a:r>
            <a:r>
              <a:rPr lang="en-US" dirty="0">
                <a:solidFill>
                  <a:srgbClr val="0000FF"/>
                </a:solidFill>
              </a:rPr>
              <a:t>{</a:t>
            </a:r>
            <a:r>
              <a:rPr lang="en-US" dirty="0">
                <a:solidFill>
                  <a:srgbClr val="CC00CC"/>
                </a:solidFill>
              </a:rPr>
              <a:t>P</a:t>
            </a:r>
            <a:r>
              <a:rPr lang="en-US" dirty="0">
                <a:solidFill>
                  <a:srgbClr val="0000FF"/>
                </a:solidFill>
              </a:rPr>
              <a:t>=</a:t>
            </a:r>
            <a:r>
              <a:rPr lang="en-US" dirty="0" err="1">
                <a:solidFill>
                  <a:srgbClr val="0000FF"/>
                </a:solidFill>
              </a:rPr>
              <a:t>true,</a:t>
            </a:r>
            <a:r>
              <a:rPr lang="en-US" dirty="0" err="1">
                <a:solidFill>
                  <a:srgbClr val="CC00CC"/>
                </a:solidFill>
              </a:rPr>
              <a:t>Q</a:t>
            </a:r>
            <a:r>
              <a:rPr lang="en-US" dirty="0">
                <a:solidFill>
                  <a:srgbClr val="0000FF"/>
                </a:solidFill>
              </a:rPr>
              <a:t>=</a:t>
            </a:r>
            <a:r>
              <a:rPr lang="en-US" dirty="0" err="1">
                <a:solidFill>
                  <a:srgbClr val="0000FF"/>
                </a:solidFill>
              </a:rPr>
              <a:t>true,</a:t>
            </a:r>
            <a:r>
              <a:rPr lang="en-US" dirty="0" err="1">
                <a:solidFill>
                  <a:srgbClr val="CC00CC"/>
                </a:solidFill>
              </a:rPr>
              <a:t>R</a:t>
            </a:r>
            <a:r>
              <a:rPr lang="en-US" dirty="0">
                <a:solidFill>
                  <a:srgbClr val="0000FF"/>
                </a:solidFill>
              </a:rPr>
              <a:t>=</a:t>
            </a:r>
            <a:r>
              <a:rPr lang="en-US" dirty="0" err="1">
                <a:solidFill>
                  <a:srgbClr val="0000FF"/>
                </a:solidFill>
              </a:rPr>
              <a:t>false,</a:t>
            </a:r>
            <a:r>
              <a:rPr lang="en-US" dirty="0" err="1">
                <a:solidFill>
                  <a:srgbClr val="CC00CC"/>
                </a:solidFill>
              </a:rPr>
              <a:t>S</a:t>
            </a:r>
            <a:r>
              <a:rPr lang="en-US" dirty="0">
                <a:solidFill>
                  <a:srgbClr val="0000FF"/>
                </a:solidFill>
              </a:rPr>
              <a:t>=true} </a:t>
            </a:r>
            <a:r>
              <a:rPr lang="en-US" dirty="0"/>
              <a:t>or </a:t>
            </a:r>
            <a:r>
              <a:rPr lang="en-US" dirty="0">
                <a:solidFill>
                  <a:srgbClr val="0000FF"/>
                </a:solidFill>
              </a:rPr>
              <a:t>1101</a:t>
            </a:r>
          </a:p>
          <a:p>
            <a:pPr lvl="1"/>
            <a:r>
              <a:rPr lang="en-US" dirty="0">
                <a:solidFill>
                  <a:srgbClr val="000000"/>
                </a:solidFill>
              </a:rPr>
              <a:t>Semantics: </a:t>
            </a:r>
            <a:r>
              <a:rPr lang="en-US" dirty="0">
                <a:solidFill>
                  <a:srgbClr val="CC00CC"/>
                </a:solidFill>
                <a:sym typeface="Symbol"/>
              </a:rPr>
              <a:t> </a:t>
            </a:r>
            <a:r>
              <a:rPr lang="en-US" dirty="0">
                <a:solidFill>
                  <a:srgbClr val="CC00CC"/>
                </a:solidFill>
              </a:rPr>
              <a:t> </a:t>
            </a:r>
            <a:r>
              <a:rPr lang="en-US" dirty="0">
                <a:solidFill>
                  <a:srgbClr val="CC00CC"/>
                </a:solidFill>
                <a:sym typeface="Symbol"/>
              </a:rPr>
              <a:t></a:t>
            </a:r>
            <a:r>
              <a:rPr lang="en-US" dirty="0">
                <a:solidFill>
                  <a:srgbClr val="CC00CC"/>
                </a:solidFill>
              </a:rPr>
              <a:t> </a:t>
            </a:r>
            <a:r>
              <a:rPr lang="en-US" dirty="0"/>
              <a:t>is true in a world </a:t>
            </a:r>
            <a:r>
              <a:rPr lang="en-US" dirty="0" err="1"/>
              <a:t>iff</a:t>
            </a:r>
            <a:r>
              <a:rPr lang="en-US" dirty="0"/>
              <a:t> is </a:t>
            </a:r>
            <a:r>
              <a:rPr lang="en-US" dirty="0">
                <a:solidFill>
                  <a:srgbClr val="CC00CC"/>
                </a:solidFill>
                <a:sym typeface="Symbol"/>
              </a:rPr>
              <a:t></a:t>
            </a:r>
            <a:r>
              <a:rPr lang="en-US" dirty="0"/>
              <a:t> true and </a:t>
            </a:r>
            <a:r>
              <a:rPr lang="en-US" dirty="0">
                <a:solidFill>
                  <a:srgbClr val="CC00CC"/>
                </a:solidFill>
                <a:sym typeface="Symbol"/>
              </a:rPr>
              <a:t></a:t>
            </a:r>
            <a:r>
              <a:rPr lang="en-US" dirty="0"/>
              <a:t> is true (etc.)</a:t>
            </a:r>
            <a:endParaRPr lang="en-US" dirty="0">
              <a:solidFill>
                <a:srgbClr val="000000"/>
              </a:solidFill>
            </a:endParaRPr>
          </a:p>
          <a:p>
            <a:r>
              <a:rPr lang="en-US" sz="2800" i="1" dirty="0">
                <a:solidFill>
                  <a:schemeClr val="tx1"/>
                </a:solidFill>
              </a:rPr>
              <a:t>P</a:t>
            </a:r>
            <a:r>
              <a:rPr lang="en-US" sz="2800" dirty="0">
                <a:solidFill>
                  <a:schemeClr val="tx1"/>
                </a:solidFill>
              </a:rPr>
              <a:t>: It is a Tuesday. </a:t>
            </a:r>
          </a:p>
          <a:p>
            <a:r>
              <a:rPr lang="en-US" sz="2800" i="1" dirty="0">
                <a:solidFill>
                  <a:schemeClr val="tx1"/>
                </a:solidFill>
              </a:rPr>
              <a:t>Q</a:t>
            </a:r>
            <a:r>
              <a:rPr lang="en-US" sz="2800" dirty="0">
                <a:solidFill>
                  <a:schemeClr val="tx1"/>
                </a:solidFill>
              </a:rPr>
              <a:t>: It is raining. </a:t>
            </a:r>
          </a:p>
          <a:p>
            <a:r>
              <a:rPr lang="en-US" sz="2800" i="1" dirty="0">
                <a:solidFill>
                  <a:schemeClr val="tx1"/>
                </a:solidFill>
              </a:rPr>
              <a:t>R</a:t>
            </a:r>
            <a:r>
              <a:rPr lang="en-US" sz="2800" dirty="0">
                <a:solidFill>
                  <a:schemeClr val="tx1"/>
                </a:solidFill>
              </a:rPr>
              <a:t>: Harry will go for a run. </a:t>
            </a:r>
          </a:p>
          <a:p>
            <a:r>
              <a:rPr lang="en-US" dirty="0"/>
              <a:t>KB: (</a:t>
            </a:r>
            <a:r>
              <a:rPr lang="en-US" i="1" dirty="0"/>
              <a:t>P </a:t>
            </a:r>
            <a:r>
              <a:rPr lang="en-US" dirty="0"/>
              <a:t>∧ ¬</a:t>
            </a:r>
            <a:r>
              <a:rPr lang="en-US" i="1" dirty="0"/>
              <a:t>Q</a:t>
            </a:r>
            <a:r>
              <a:rPr lang="en-US" dirty="0"/>
              <a:t>) → </a:t>
            </a:r>
            <a:r>
              <a:rPr lang="en-US" i="1" dirty="0"/>
              <a:t>R          P          ¬Q </a:t>
            </a:r>
          </a:p>
          <a:p>
            <a:r>
              <a:rPr lang="en-US" dirty="0"/>
              <a:t>Inference: </a:t>
            </a:r>
            <a:r>
              <a:rPr lang="en-US" i="1" dirty="0"/>
              <a:t>R </a:t>
            </a:r>
            <a:endParaRPr lang="en-US" dirty="0"/>
          </a:p>
          <a:p>
            <a:endParaRPr lang="en-US" dirty="0">
              <a:solidFill>
                <a:srgbClr val="000000"/>
              </a:solidFill>
            </a:endParaRPr>
          </a:p>
        </p:txBody>
      </p:sp>
    </p:spTree>
    <p:extLst>
      <p:ext uri="{BB962C8B-B14F-4D97-AF65-F5344CB8AC3E}">
        <p14:creationId xmlns:p14="http://schemas.microsoft.com/office/powerpoint/2010/main" val="265651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entailment</a:t>
            </a:r>
          </a:p>
        </p:txBody>
      </p:sp>
      <p:sp>
        <p:nvSpPr>
          <p:cNvPr id="3" name="Content Placeholder 2"/>
          <p:cNvSpPr>
            <a:spLocks noGrp="1"/>
          </p:cNvSpPr>
          <p:nvPr>
            <p:ph idx="1"/>
          </p:nvPr>
        </p:nvSpPr>
        <p:spPr>
          <a:xfrm>
            <a:off x="406400" y="1217710"/>
            <a:ext cx="11379200" cy="4729164"/>
          </a:xfrm>
        </p:spPr>
        <p:txBody>
          <a:bodyPr/>
          <a:lstStyle/>
          <a:p>
            <a:r>
              <a:rPr lang="en-US" b="1" i="1" dirty="0">
                <a:solidFill>
                  <a:srgbClr val="FF0000"/>
                </a:solidFill>
              </a:rPr>
              <a:t>Entailment</a:t>
            </a:r>
            <a:r>
              <a:rPr lang="en-US" dirty="0"/>
              <a:t>: </a:t>
            </a:r>
            <a:r>
              <a:rPr lang="en-US" dirty="0">
                <a:solidFill>
                  <a:srgbClr val="CC00CC"/>
                </a:solidFill>
                <a:sym typeface="Symbol"/>
              </a:rPr>
              <a:t> </a:t>
            </a:r>
            <a:r>
              <a:rPr lang="en-US" spc="-360" dirty="0">
                <a:solidFill>
                  <a:srgbClr val="CC00CC"/>
                </a:solidFill>
                <a:sym typeface="Symbol"/>
              </a:rPr>
              <a:t>|</a:t>
            </a:r>
            <a:r>
              <a:rPr lang="en-US" dirty="0">
                <a:solidFill>
                  <a:srgbClr val="CC00CC"/>
                </a:solidFill>
                <a:sym typeface="Symbol"/>
              </a:rPr>
              <a:t>= </a:t>
            </a:r>
            <a:r>
              <a:rPr lang="en-US" dirty="0"/>
              <a:t> (“</a:t>
            </a:r>
            <a:r>
              <a:rPr lang="en-US" dirty="0">
                <a:solidFill>
                  <a:srgbClr val="CC00CC"/>
                </a:solidFill>
                <a:sym typeface="Symbol"/>
              </a:rPr>
              <a:t></a:t>
            </a:r>
            <a:r>
              <a:rPr lang="en-US" dirty="0"/>
              <a:t> </a:t>
            </a:r>
            <a:r>
              <a:rPr lang="en-US" dirty="0">
                <a:solidFill>
                  <a:srgbClr val="0000FF"/>
                </a:solidFill>
              </a:rPr>
              <a:t>entails</a:t>
            </a:r>
            <a:r>
              <a:rPr lang="en-US" dirty="0"/>
              <a:t> </a:t>
            </a:r>
            <a:r>
              <a:rPr lang="en-US" dirty="0">
                <a:solidFill>
                  <a:srgbClr val="CC00CC"/>
                </a:solidFill>
                <a:sym typeface="Symbol"/>
              </a:rPr>
              <a:t></a:t>
            </a:r>
            <a:r>
              <a:rPr lang="en-US" dirty="0">
                <a:solidFill>
                  <a:srgbClr val="000090"/>
                </a:solidFill>
                <a:sym typeface="Symbol"/>
              </a:rPr>
              <a:t>” or “</a:t>
            </a:r>
            <a:r>
              <a:rPr lang="en-US" dirty="0">
                <a:solidFill>
                  <a:srgbClr val="CC00CC"/>
                </a:solidFill>
                <a:sym typeface="Symbol"/>
              </a:rPr>
              <a:t></a:t>
            </a:r>
            <a:r>
              <a:rPr lang="en-US" dirty="0">
                <a:solidFill>
                  <a:srgbClr val="000090"/>
                </a:solidFill>
                <a:sym typeface="Symbol"/>
              </a:rPr>
              <a:t> </a:t>
            </a:r>
            <a:r>
              <a:rPr lang="en-US" dirty="0">
                <a:solidFill>
                  <a:srgbClr val="0000FF"/>
                </a:solidFill>
                <a:sym typeface="Symbol"/>
              </a:rPr>
              <a:t>follows from </a:t>
            </a:r>
            <a:r>
              <a:rPr lang="en-US" dirty="0">
                <a:solidFill>
                  <a:srgbClr val="CC00CC"/>
                </a:solidFill>
                <a:sym typeface="Symbol"/>
              </a:rPr>
              <a:t></a:t>
            </a:r>
            <a:r>
              <a:rPr lang="en-US" dirty="0">
                <a:solidFill>
                  <a:srgbClr val="000090"/>
                </a:solidFill>
                <a:sym typeface="Symbol"/>
              </a:rPr>
              <a:t>”</a:t>
            </a:r>
            <a:r>
              <a:rPr lang="en-US" dirty="0"/>
              <a:t>) </a:t>
            </a:r>
            <a:r>
              <a:rPr lang="en-US" dirty="0" err="1"/>
              <a:t>iff</a:t>
            </a:r>
            <a:r>
              <a:rPr lang="en-US" dirty="0"/>
              <a:t> in every world where </a:t>
            </a:r>
            <a:r>
              <a:rPr lang="en-US" dirty="0">
                <a:solidFill>
                  <a:srgbClr val="CC00CC"/>
                </a:solidFill>
                <a:sym typeface="Symbol"/>
              </a:rPr>
              <a:t></a:t>
            </a:r>
            <a:r>
              <a:rPr lang="en-US" dirty="0"/>
              <a:t> is true, </a:t>
            </a:r>
            <a:r>
              <a:rPr lang="en-US" dirty="0">
                <a:solidFill>
                  <a:srgbClr val="CC00CC"/>
                </a:solidFill>
                <a:sym typeface="Symbol"/>
              </a:rPr>
              <a:t></a:t>
            </a:r>
            <a:r>
              <a:rPr lang="en-US" dirty="0"/>
              <a:t> is also true</a:t>
            </a:r>
          </a:p>
          <a:p>
            <a:pPr lvl="1"/>
            <a:r>
              <a:rPr lang="en-US" dirty="0"/>
              <a:t>I.e., the  </a:t>
            </a:r>
            <a:r>
              <a:rPr lang="en-US" dirty="0">
                <a:solidFill>
                  <a:srgbClr val="CC00CC"/>
                </a:solidFill>
                <a:sym typeface="Symbol"/>
              </a:rPr>
              <a:t></a:t>
            </a:r>
            <a:r>
              <a:rPr lang="en-US" dirty="0"/>
              <a:t>-worlds are a subset of the </a:t>
            </a:r>
            <a:r>
              <a:rPr lang="en-US" dirty="0">
                <a:solidFill>
                  <a:srgbClr val="CC00CC"/>
                </a:solidFill>
                <a:sym typeface="Symbol"/>
              </a:rPr>
              <a:t></a:t>
            </a:r>
            <a:r>
              <a:rPr lang="en-US" dirty="0"/>
              <a:t>-worlds [</a:t>
            </a:r>
            <a:r>
              <a:rPr lang="en-US" b="1" i="1" dirty="0">
                <a:solidFill>
                  <a:srgbClr val="FF0000"/>
                </a:solidFill>
              </a:rPr>
              <a:t>models</a:t>
            </a:r>
            <a:r>
              <a:rPr lang="en-US" dirty="0"/>
              <a:t>(</a:t>
            </a:r>
            <a:r>
              <a:rPr lang="en-US" dirty="0">
                <a:solidFill>
                  <a:srgbClr val="CC00CC"/>
                </a:solidFill>
                <a:sym typeface="Symbol"/>
              </a:rPr>
              <a:t></a:t>
            </a:r>
            <a:r>
              <a:rPr lang="en-US" dirty="0"/>
              <a:t>) </a:t>
            </a:r>
            <a:r>
              <a:rPr lang="en-US" dirty="0">
                <a:sym typeface="Symbol"/>
              </a:rPr>
              <a:t></a:t>
            </a:r>
            <a:r>
              <a:rPr lang="en-US" dirty="0"/>
              <a:t> </a:t>
            </a:r>
            <a:r>
              <a:rPr lang="en-US" b="1" i="1" dirty="0">
                <a:solidFill>
                  <a:srgbClr val="FF0000"/>
                </a:solidFill>
              </a:rPr>
              <a:t>models</a:t>
            </a:r>
            <a:r>
              <a:rPr lang="en-US" dirty="0"/>
              <a:t>(</a:t>
            </a:r>
            <a:r>
              <a:rPr lang="en-US" dirty="0">
                <a:solidFill>
                  <a:srgbClr val="CC00CC"/>
                </a:solidFill>
                <a:sym typeface="Symbol"/>
              </a:rPr>
              <a:t></a:t>
            </a:r>
            <a:r>
              <a:rPr lang="en-US" dirty="0"/>
              <a:t>)]</a:t>
            </a:r>
          </a:p>
          <a:p>
            <a:pPr marL="0" indent="0">
              <a:buNone/>
            </a:pPr>
            <a:endParaRPr lang="en-US" dirty="0"/>
          </a:p>
          <a:p>
            <a:pPr marL="0" indent="0">
              <a:buNone/>
            </a:pPr>
            <a:endParaRPr lang="en-US" dirty="0"/>
          </a:p>
          <a:p>
            <a:pPr marL="0" indent="0">
              <a:buNone/>
            </a:pPr>
            <a:r>
              <a:rPr lang="en-US" dirty="0"/>
              <a:t>inference the process of deriving new sentences from old ones </a:t>
            </a:r>
          </a:p>
          <a:p>
            <a:pPr marL="0" indent="0">
              <a:buNone/>
            </a:pPr>
            <a:endParaRPr lang="en-US" dirty="0"/>
          </a:p>
        </p:txBody>
      </p:sp>
    </p:spTree>
    <p:extLst>
      <p:ext uri="{BB962C8B-B14F-4D97-AF65-F5344CB8AC3E}">
        <p14:creationId xmlns:p14="http://schemas.microsoft.com/office/powerpoint/2010/main" val="363831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BC94-4F45-6347-8791-9B07D3837F77}"/>
              </a:ext>
            </a:extLst>
          </p:cNvPr>
          <p:cNvSpPr>
            <a:spLocks noGrp="1"/>
          </p:cNvSpPr>
          <p:nvPr>
            <p:ph type="title"/>
          </p:nvPr>
        </p:nvSpPr>
        <p:spPr/>
        <p:txBody>
          <a:bodyPr/>
          <a:lstStyle/>
          <a:p>
            <a:r>
              <a:rPr lang="en-US" dirty="0"/>
              <a:t>Our goal</a:t>
            </a:r>
          </a:p>
        </p:txBody>
      </p:sp>
      <p:sp>
        <p:nvSpPr>
          <p:cNvPr id="3" name="Content Placeholder 2">
            <a:extLst>
              <a:ext uri="{FF2B5EF4-FFF2-40B4-BE49-F238E27FC236}">
                <a16:creationId xmlns:a16="http://schemas.microsoft.com/office/drawing/2014/main" id="{6B513B15-EC0D-E84E-8F14-826BED84D61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663966-9C56-E547-94C1-1F05B1ABA0F1}"/>
              </a:ext>
            </a:extLst>
          </p:cNvPr>
          <p:cNvPicPr>
            <a:picLocks noChangeAspect="1"/>
          </p:cNvPicPr>
          <p:nvPr/>
        </p:nvPicPr>
        <p:blipFill>
          <a:blip r:embed="rId2"/>
          <a:stretch>
            <a:fillRect/>
          </a:stretch>
        </p:blipFill>
        <p:spPr>
          <a:xfrm>
            <a:off x="3797300" y="1644650"/>
            <a:ext cx="4597400" cy="3568700"/>
          </a:xfrm>
          <a:prstGeom prst="rect">
            <a:avLst/>
          </a:prstGeom>
        </p:spPr>
      </p:pic>
    </p:spTree>
    <p:extLst>
      <p:ext uri="{BB962C8B-B14F-4D97-AF65-F5344CB8AC3E}">
        <p14:creationId xmlns:p14="http://schemas.microsoft.com/office/powerpoint/2010/main" val="1044894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proofs</a:t>
            </a:r>
          </a:p>
        </p:txBody>
      </p:sp>
      <p:sp>
        <p:nvSpPr>
          <p:cNvPr id="3" name="Content Placeholder 2"/>
          <p:cNvSpPr>
            <a:spLocks noGrp="1"/>
          </p:cNvSpPr>
          <p:nvPr>
            <p:ph idx="1"/>
          </p:nvPr>
        </p:nvSpPr>
        <p:spPr>
          <a:xfrm>
            <a:off x="0" y="1397002"/>
            <a:ext cx="12192000" cy="4729164"/>
          </a:xfrm>
        </p:spPr>
        <p:txBody>
          <a:bodyPr/>
          <a:lstStyle/>
          <a:p>
            <a:r>
              <a:rPr lang="en-US" dirty="0"/>
              <a:t>A proof is a </a:t>
            </a:r>
            <a:r>
              <a:rPr lang="en-US" b="1" i="1" dirty="0">
                <a:solidFill>
                  <a:srgbClr val="0000FF"/>
                </a:solidFill>
              </a:rPr>
              <a:t>demonstration</a:t>
            </a:r>
            <a:r>
              <a:rPr lang="en-US" dirty="0"/>
              <a:t> of entailment between </a:t>
            </a:r>
            <a:r>
              <a:rPr lang="en-US" dirty="0">
                <a:solidFill>
                  <a:srgbClr val="CC00CC"/>
                </a:solidFill>
                <a:sym typeface="Symbol"/>
              </a:rPr>
              <a:t></a:t>
            </a:r>
            <a:r>
              <a:rPr lang="en-US" dirty="0"/>
              <a:t> and </a:t>
            </a:r>
            <a:r>
              <a:rPr lang="en-US" dirty="0">
                <a:solidFill>
                  <a:srgbClr val="CC00CC"/>
                </a:solidFill>
                <a:sym typeface="Symbol"/>
              </a:rPr>
              <a:t></a:t>
            </a:r>
            <a:r>
              <a:rPr lang="en-US" dirty="0"/>
              <a:t> </a:t>
            </a:r>
          </a:p>
          <a:p>
            <a:r>
              <a:rPr lang="en-US" b="1" i="1" dirty="0">
                <a:solidFill>
                  <a:srgbClr val="FF0000"/>
                </a:solidFill>
                <a:sym typeface="Symbol"/>
              </a:rPr>
              <a:t>Sound</a:t>
            </a:r>
            <a:r>
              <a:rPr lang="en-US" dirty="0">
                <a:sym typeface="Symbol"/>
              </a:rPr>
              <a:t> algorithm: everything it claims to prove is in fact entailed</a:t>
            </a:r>
          </a:p>
          <a:p>
            <a:r>
              <a:rPr lang="en-US" b="1" i="1" dirty="0">
                <a:solidFill>
                  <a:srgbClr val="FF0000"/>
                </a:solidFill>
                <a:sym typeface="Symbol"/>
              </a:rPr>
              <a:t>Complete</a:t>
            </a:r>
            <a:r>
              <a:rPr lang="en-US" dirty="0">
                <a:solidFill>
                  <a:srgbClr val="000090"/>
                </a:solidFill>
                <a:sym typeface="Symbol"/>
              </a:rPr>
              <a:t> algorithm: every that is entailed can be proved</a:t>
            </a:r>
            <a:endParaRPr lang="en-US" dirty="0">
              <a:solidFill>
                <a:srgbClr val="000090"/>
              </a:solidFill>
            </a:endParaRPr>
          </a:p>
          <a:p>
            <a:pPr lvl="1"/>
            <a:endParaRPr lang="en-US" dirty="0">
              <a:sym typeface="Symbol"/>
            </a:endParaRPr>
          </a:p>
          <a:p>
            <a:endParaRPr lang="en-US" dirty="0"/>
          </a:p>
          <a:p>
            <a:pPr marL="0" indent="0">
              <a:buNone/>
            </a:pPr>
            <a:endParaRPr lang="en-US" dirty="0"/>
          </a:p>
        </p:txBody>
      </p:sp>
    </p:spTree>
    <p:extLst>
      <p:ext uri="{BB962C8B-B14F-4D97-AF65-F5344CB8AC3E}">
        <p14:creationId xmlns:p14="http://schemas.microsoft.com/office/powerpoint/2010/main" val="7865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06400" y="1156179"/>
            <a:ext cx="11379200" cy="5383517"/>
          </a:xfrm>
        </p:spPr>
        <p:txBody>
          <a:bodyPr/>
          <a:lstStyle/>
          <a:p>
            <a:pPr marL="514350" indent="-514350">
              <a:buFont typeface="+mj-lt"/>
              <a:buAutoNum type="arabicPeriod"/>
            </a:pPr>
            <a:r>
              <a:rPr lang="en-US" dirty="0"/>
              <a:t>Introduction to logic</a:t>
            </a:r>
          </a:p>
          <a:p>
            <a:pPr marL="914371" lvl="1" indent="-514350"/>
            <a:r>
              <a:rPr lang="en-US" dirty="0"/>
              <a:t>Basic concepts of knowledge, logic, reasoning</a:t>
            </a:r>
          </a:p>
          <a:p>
            <a:pPr marL="914371" lvl="1" indent="-514350"/>
            <a:r>
              <a:rPr lang="en-US" dirty="0"/>
              <a:t>Propositional logic: syntax and semantics</a:t>
            </a:r>
          </a:p>
          <a:p>
            <a:pPr marL="514350" indent="-514350">
              <a:buFont typeface="+mj-lt"/>
              <a:buAutoNum type="arabicPeriod"/>
            </a:pPr>
            <a:r>
              <a:rPr lang="en-US" dirty="0"/>
              <a:t>Propositional logic: inference</a:t>
            </a:r>
          </a:p>
          <a:p>
            <a:pPr marL="514350" indent="-514350">
              <a:buFont typeface="+mj-lt"/>
              <a:buAutoNum type="arabicPeriod"/>
            </a:pPr>
            <a:r>
              <a:rPr lang="en-US" dirty="0"/>
              <a:t>Agents using propositional logic</a:t>
            </a:r>
          </a:p>
          <a:p>
            <a:pPr marL="514350" indent="-514350">
              <a:buFont typeface="+mj-lt"/>
              <a:buAutoNum type="arabicPeriod"/>
            </a:pPr>
            <a:r>
              <a:rPr lang="en-US" dirty="0"/>
              <a:t>First-order logic </a:t>
            </a:r>
          </a:p>
        </p:txBody>
      </p:sp>
    </p:spTree>
    <p:extLst>
      <p:ext uri="{BB962C8B-B14F-4D97-AF65-F5344CB8AC3E}">
        <p14:creationId xmlns:p14="http://schemas.microsoft.com/office/powerpoint/2010/main" val="2893157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proofs</a:t>
            </a:r>
          </a:p>
        </p:txBody>
      </p:sp>
      <p:sp>
        <p:nvSpPr>
          <p:cNvPr id="3" name="Content Placeholder 2"/>
          <p:cNvSpPr>
            <a:spLocks noGrp="1"/>
          </p:cNvSpPr>
          <p:nvPr>
            <p:ph idx="1"/>
          </p:nvPr>
        </p:nvSpPr>
        <p:spPr>
          <a:xfrm>
            <a:off x="0" y="1397002"/>
            <a:ext cx="12192000" cy="4729164"/>
          </a:xfrm>
        </p:spPr>
        <p:txBody>
          <a:bodyPr/>
          <a:lstStyle/>
          <a:p>
            <a:r>
              <a:rPr lang="en-US" dirty="0"/>
              <a:t>Method 1: </a:t>
            </a:r>
            <a:r>
              <a:rPr lang="en-US" b="1" i="1" dirty="0">
                <a:solidFill>
                  <a:srgbClr val="FF0000"/>
                </a:solidFill>
              </a:rPr>
              <a:t>model-checking</a:t>
            </a:r>
          </a:p>
          <a:p>
            <a:pPr lvl="1"/>
            <a:r>
              <a:rPr lang="en-US" dirty="0"/>
              <a:t>For every possible world, if </a:t>
            </a:r>
            <a:r>
              <a:rPr lang="en-US" dirty="0">
                <a:solidFill>
                  <a:srgbClr val="CC00CC"/>
                </a:solidFill>
                <a:sym typeface="Symbol"/>
              </a:rPr>
              <a:t> </a:t>
            </a:r>
            <a:r>
              <a:rPr lang="en-US" dirty="0">
                <a:sym typeface="Symbol"/>
              </a:rPr>
              <a:t>is true m</a:t>
            </a:r>
            <a:r>
              <a:rPr lang="en-US" dirty="0"/>
              <a:t>ake sure that </a:t>
            </a:r>
            <a:r>
              <a:rPr lang="en-US" dirty="0">
                <a:sym typeface="Symbol"/>
              </a:rPr>
              <a:t>is </a:t>
            </a:r>
            <a:r>
              <a:rPr lang="en-US" dirty="0">
                <a:solidFill>
                  <a:srgbClr val="CC00CC"/>
                </a:solidFill>
                <a:sym typeface="Symbol"/>
              </a:rPr>
              <a:t></a:t>
            </a:r>
            <a:r>
              <a:rPr lang="en-US" dirty="0">
                <a:sym typeface="Symbol"/>
              </a:rPr>
              <a:t> true too</a:t>
            </a:r>
          </a:p>
          <a:p>
            <a:pPr lvl="1"/>
            <a:r>
              <a:rPr lang="en-US" dirty="0">
                <a:sym typeface="Symbol"/>
              </a:rPr>
              <a:t>OK for propositional logic (finitely many worlds); not easy for first-order logic</a:t>
            </a:r>
          </a:p>
          <a:p>
            <a:r>
              <a:rPr lang="en-US" dirty="0">
                <a:sym typeface="Symbol"/>
              </a:rPr>
              <a:t>Method 2: </a:t>
            </a:r>
            <a:r>
              <a:rPr lang="en-US" b="1" i="1" dirty="0">
                <a:solidFill>
                  <a:srgbClr val="FF0000"/>
                </a:solidFill>
                <a:sym typeface="Symbol"/>
              </a:rPr>
              <a:t>theorem-proving</a:t>
            </a:r>
          </a:p>
          <a:p>
            <a:pPr lvl="1"/>
            <a:r>
              <a:rPr lang="en-US" dirty="0">
                <a:sym typeface="Symbol"/>
              </a:rPr>
              <a:t>Search for a sequence of proof steps (applications of </a:t>
            </a:r>
            <a:r>
              <a:rPr lang="en-US" b="1" i="1" dirty="0">
                <a:solidFill>
                  <a:srgbClr val="FF0000"/>
                </a:solidFill>
                <a:sym typeface="Symbol"/>
              </a:rPr>
              <a:t>inference rules</a:t>
            </a:r>
            <a:r>
              <a:rPr lang="en-US" dirty="0">
                <a:sym typeface="Symbol"/>
              </a:rPr>
              <a:t>) leading from </a:t>
            </a:r>
            <a:r>
              <a:rPr lang="en-US" dirty="0">
                <a:solidFill>
                  <a:srgbClr val="CC00CC"/>
                </a:solidFill>
                <a:sym typeface="Symbol"/>
              </a:rPr>
              <a:t></a:t>
            </a:r>
            <a:r>
              <a:rPr lang="en-US" dirty="0"/>
              <a:t> to </a:t>
            </a:r>
            <a:r>
              <a:rPr lang="en-US" dirty="0">
                <a:solidFill>
                  <a:srgbClr val="CC00CC"/>
                </a:solidFill>
                <a:sym typeface="Symbol"/>
              </a:rPr>
              <a:t></a:t>
            </a:r>
            <a:r>
              <a:rPr lang="en-US" dirty="0"/>
              <a:t> </a:t>
            </a:r>
          </a:p>
          <a:p>
            <a:pPr lvl="1"/>
            <a:r>
              <a:rPr lang="en-US" dirty="0"/>
              <a:t>E.g., from </a:t>
            </a:r>
            <a:r>
              <a:rPr lang="en-US" dirty="0">
                <a:solidFill>
                  <a:srgbClr val="CC00CC"/>
                </a:solidFill>
              </a:rPr>
              <a:t>P</a:t>
            </a:r>
            <a:r>
              <a:rPr lang="en-US" dirty="0"/>
              <a:t> </a:t>
            </a:r>
            <a:r>
              <a:rPr lang="en-US" dirty="0">
                <a:solidFill>
                  <a:srgbClr val="CC00CC"/>
                </a:solidFill>
                <a:sym typeface="Symbol"/>
              </a:rPr>
              <a:t></a:t>
            </a:r>
            <a:r>
              <a:rPr lang="en-US" dirty="0"/>
              <a:t> </a:t>
            </a:r>
            <a:r>
              <a:rPr lang="en-US" dirty="0">
                <a:solidFill>
                  <a:srgbClr val="CC00CC"/>
                </a:solidFill>
              </a:rPr>
              <a:t>(P </a:t>
            </a:r>
            <a:r>
              <a:rPr lang="en-US" dirty="0">
                <a:solidFill>
                  <a:srgbClr val="CC00CC"/>
                </a:solidFill>
                <a:sym typeface="Symbol"/>
              </a:rPr>
              <a:t></a:t>
            </a:r>
            <a:r>
              <a:rPr lang="en-US" dirty="0">
                <a:solidFill>
                  <a:srgbClr val="CC00CC"/>
                </a:solidFill>
              </a:rPr>
              <a:t> Q)</a:t>
            </a:r>
            <a:r>
              <a:rPr lang="en-US" dirty="0"/>
              <a:t>, infer </a:t>
            </a:r>
            <a:r>
              <a:rPr lang="en-US" dirty="0">
                <a:solidFill>
                  <a:srgbClr val="CC00CC"/>
                </a:solidFill>
              </a:rPr>
              <a:t>Q</a:t>
            </a:r>
            <a:r>
              <a:rPr lang="en-US" dirty="0"/>
              <a:t> by </a:t>
            </a:r>
            <a:r>
              <a:rPr lang="en-US" b="1" i="1" dirty="0">
                <a:solidFill>
                  <a:srgbClr val="FF0000"/>
                </a:solidFill>
              </a:rPr>
              <a:t>Modus Ponens</a:t>
            </a:r>
            <a:endParaRPr lang="en-US" dirty="0">
              <a:sym typeface="Symbol"/>
            </a:endParaRPr>
          </a:p>
          <a:p>
            <a:endParaRPr lang="en-US" dirty="0"/>
          </a:p>
          <a:p>
            <a:pPr marL="0" indent="0">
              <a:buNone/>
            </a:pPr>
            <a:endParaRPr lang="en-US" dirty="0"/>
          </a:p>
        </p:txBody>
      </p:sp>
    </p:spTree>
    <p:extLst>
      <p:ext uri="{BB962C8B-B14F-4D97-AF65-F5344CB8AC3E}">
        <p14:creationId xmlns:p14="http://schemas.microsoft.com/office/powerpoint/2010/main" val="223379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1A5F-4125-E74E-9EAD-BBD85D08CA15}"/>
              </a:ext>
            </a:extLst>
          </p:cNvPr>
          <p:cNvSpPr>
            <a:spLocks noGrp="1"/>
          </p:cNvSpPr>
          <p:nvPr>
            <p:ph type="title"/>
          </p:nvPr>
        </p:nvSpPr>
        <p:spPr/>
        <p:txBody>
          <a:bodyPr/>
          <a:lstStyle/>
          <a:p>
            <a:r>
              <a:rPr lang="en-US" dirty="0"/>
              <a:t>Model Checking</a:t>
            </a:r>
          </a:p>
        </p:txBody>
      </p:sp>
      <p:sp>
        <p:nvSpPr>
          <p:cNvPr id="3" name="Content Placeholder 2">
            <a:extLst>
              <a:ext uri="{FF2B5EF4-FFF2-40B4-BE49-F238E27FC236}">
                <a16:creationId xmlns:a16="http://schemas.microsoft.com/office/drawing/2014/main" id="{CE4CA972-B54E-C547-9991-BA87C602EB5D}"/>
              </a:ext>
            </a:extLst>
          </p:cNvPr>
          <p:cNvSpPr>
            <a:spLocks noGrp="1"/>
          </p:cNvSpPr>
          <p:nvPr>
            <p:ph idx="1"/>
          </p:nvPr>
        </p:nvSpPr>
        <p:spPr/>
        <p:txBody>
          <a:bodyPr/>
          <a:lstStyle/>
          <a:p>
            <a:r>
              <a:rPr lang="en-US" dirty="0"/>
              <a:t>Model-checking approach: </a:t>
            </a:r>
            <a:r>
              <a:rPr lang="en-US" dirty="0">
                <a:solidFill>
                  <a:schemeClr val="tx1"/>
                </a:solidFill>
              </a:rPr>
              <a:t>enumerate the models, and check that </a:t>
            </a:r>
            <a:r>
              <a:rPr lang="el-GR" dirty="0">
                <a:solidFill>
                  <a:schemeClr val="tx1"/>
                </a:solidFill>
              </a:rPr>
              <a:t>α </a:t>
            </a:r>
            <a:r>
              <a:rPr lang="en-US" dirty="0">
                <a:solidFill>
                  <a:schemeClr val="tx1"/>
                </a:solidFill>
              </a:rPr>
              <a:t>is true in every model in which KB is true.</a:t>
            </a:r>
          </a:p>
          <a:p>
            <a:r>
              <a:rPr lang="en-US" dirty="0"/>
              <a:t>To determine if KB ⊨ </a:t>
            </a:r>
            <a:r>
              <a:rPr lang="el-GR" i="1" dirty="0"/>
              <a:t>α</a:t>
            </a:r>
            <a:r>
              <a:rPr lang="el-GR" dirty="0"/>
              <a:t>: </a:t>
            </a:r>
            <a:endParaRPr lang="en-US" dirty="0"/>
          </a:p>
          <a:p>
            <a:pPr marL="457165" lvl="1" indent="0">
              <a:buNone/>
            </a:pPr>
            <a:r>
              <a:rPr lang="el-GR" dirty="0"/>
              <a:t>• </a:t>
            </a:r>
            <a:r>
              <a:rPr lang="en-US" dirty="0"/>
              <a:t>Enumerate all possible models. </a:t>
            </a:r>
          </a:p>
          <a:p>
            <a:pPr marL="457165" lvl="1" indent="0">
              <a:buNone/>
            </a:pPr>
            <a:r>
              <a:rPr lang="en-US" dirty="0"/>
              <a:t>• </a:t>
            </a:r>
            <a:r>
              <a:rPr lang="en-US" dirty="0">
                <a:solidFill>
                  <a:srgbClr val="FF0000"/>
                </a:solidFill>
              </a:rPr>
              <a:t>If</a:t>
            </a:r>
            <a:r>
              <a:rPr lang="en-US" dirty="0"/>
              <a:t> in every model where </a:t>
            </a:r>
            <a:r>
              <a:rPr lang="en-US" u="sng" dirty="0">
                <a:solidFill>
                  <a:srgbClr val="FF0000"/>
                </a:solidFill>
              </a:rPr>
              <a:t>KB is true</a:t>
            </a:r>
            <a:r>
              <a:rPr lang="en-US" dirty="0"/>
              <a:t>, </a:t>
            </a:r>
            <a:r>
              <a:rPr lang="el-GR" i="1" u="sng" dirty="0"/>
              <a:t>α </a:t>
            </a:r>
            <a:r>
              <a:rPr lang="en-US" u="sng" dirty="0"/>
              <a:t>is true</a:t>
            </a:r>
            <a:r>
              <a:rPr lang="en-US" dirty="0"/>
              <a:t>, then KB entails </a:t>
            </a:r>
            <a:r>
              <a:rPr lang="el-GR" i="1" dirty="0"/>
              <a:t>α</a:t>
            </a:r>
            <a:r>
              <a:rPr lang="el-GR" dirty="0"/>
              <a:t>. </a:t>
            </a:r>
            <a:endParaRPr lang="en-US" dirty="0"/>
          </a:p>
          <a:p>
            <a:pPr marL="457165" lvl="1" indent="0">
              <a:buNone/>
            </a:pPr>
            <a:r>
              <a:rPr lang="el-GR" dirty="0"/>
              <a:t>• </a:t>
            </a:r>
            <a:r>
              <a:rPr lang="en-US" dirty="0"/>
              <a:t>Otherwise, KB does not entail </a:t>
            </a:r>
            <a:r>
              <a:rPr lang="el-GR" i="1" dirty="0"/>
              <a:t>α</a:t>
            </a:r>
            <a:r>
              <a:rPr lang="el-GR" dirty="0"/>
              <a:t>. </a:t>
            </a:r>
          </a:p>
          <a:p>
            <a:endParaRPr lang="en-US" dirty="0"/>
          </a:p>
        </p:txBody>
      </p:sp>
    </p:spTree>
    <p:extLst>
      <p:ext uri="{BB962C8B-B14F-4D97-AF65-F5344CB8AC3E}">
        <p14:creationId xmlns:p14="http://schemas.microsoft.com/office/powerpoint/2010/main" val="3568318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1A5F-4125-E74E-9EAD-BBD85D08CA15}"/>
              </a:ext>
            </a:extLst>
          </p:cNvPr>
          <p:cNvSpPr>
            <a:spLocks noGrp="1"/>
          </p:cNvSpPr>
          <p:nvPr>
            <p:ph type="title"/>
          </p:nvPr>
        </p:nvSpPr>
        <p:spPr/>
        <p:txBody>
          <a:bodyPr/>
          <a:lstStyle/>
          <a:p>
            <a:r>
              <a:rPr lang="en-US" dirty="0"/>
              <a:t>Model Checking</a:t>
            </a:r>
          </a:p>
        </p:txBody>
      </p:sp>
      <p:sp>
        <p:nvSpPr>
          <p:cNvPr id="3" name="Content Placeholder 2">
            <a:extLst>
              <a:ext uri="{FF2B5EF4-FFF2-40B4-BE49-F238E27FC236}">
                <a16:creationId xmlns:a16="http://schemas.microsoft.com/office/drawing/2014/main" id="{CE4CA972-B54E-C547-9991-BA87C602EB5D}"/>
              </a:ext>
            </a:extLst>
          </p:cNvPr>
          <p:cNvSpPr>
            <a:spLocks noGrp="1"/>
          </p:cNvSpPr>
          <p:nvPr>
            <p:ph idx="1"/>
          </p:nvPr>
        </p:nvSpPr>
        <p:spPr/>
        <p:txBody>
          <a:bodyPr/>
          <a:lstStyle/>
          <a:p>
            <a:r>
              <a:rPr lang="en-US" i="1" dirty="0"/>
              <a:t>P</a:t>
            </a:r>
            <a:r>
              <a:rPr lang="en-US" dirty="0"/>
              <a:t>: It is a Tuesday. </a:t>
            </a:r>
            <a:r>
              <a:rPr lang="en-US" i="1" dirty="0"/>
              <a:t>Q</a:t>
            </a:r>
            <a:r>
              <a:rPr lang="en-US" dirty="0"/>
              <a:t>: It is raining. </a:t>
            </a:r>
            <a:r>
              <a:rPr lang="en-US" i="1" dirty="0"/>
              <a:t>R</a:t>
            </a:r>
            <a:r>
              <a:rPr lang="en-US" dirty="0"/>
              <a:t>: Harry will go for a run. </a:t>
            </a:r>
          </a:p>
          <a:p>
            <a:r>
              <a:rPr lang="en-US" dirty="0"/>
              <a:t>    KB: (</a:t>
            </a:r>
            <a:r>
              <a:rPr lang="en-US" i="1" dirty="0"/>
              <a:t>P </a:t>
            </a:r>
            <a:r>
              <a:rPr lang="en-US" dirty="0"/>
              <a:t>∧ ¬</a:t>
            </a:r>
            <a:r>
              <a:rPr lang="en-US" i="1" dirty="0"/>
              <a:t>Q</a:t>
            </a:r>
            <a:r>
              <a:rPr lang="en-US" dirty="0"/>
              <a:t>) → </a:t>
            </a:r>
            <a:r>
              <a:rPr lang="en-US" i="1" dirty="0"/>
              <a:t>R        P        ¬Q    </a:t>
            </a:r>
          </a:p>
          <a:p>
            <a:r>
              <a:rPr lang="en-US" i="1" dirty="0"/>
              <a:t>    </a:t>
            </a:r>
            <a:r>
              <a:rPr lang="en-US" dirty="0"/>
              <a:t>Query: </a:t>
            </a:r>
            <a:r>
              <a:rPr lang="en-US" i="1" dirty="0"/>
              <a:t>R </a:t>
            </a:r>
            <a:endParaRPr lang="en-US" dirty="0"/>
          </a:p>
          <a:p>
            <a:endParaRPr lang="en-US" dirty="0"/>
          </a:p>
        </p:txBody>
      </p:sp>
      <p:pic>
        <p:nvPicPr>
          <p:cNvPr id="4" name="Picture 3">
            <a:extLst>
              <a:ext uri="{FF2B5EF4-FFF2-40B4-BE49-F238E27FC236}">
                <a16:creationId xmlns:a16="http://schemas.microsoft.com/office/drawing/2014/main" id="{28F99CCA-F102-D44F-8292-E382E729464D}"/>
              </a:ext>
            </a:extLst>
          </p:cNvPr>
          <p:cNvPicPr>
            <a:picLocks noChangeAspect="1"/>
          </p:cNvPicPr>
          <p:nvPr/>
        </p:nvPicPr>
        <p:blipFill>
          <a:blip r:embed="rId2"/>
          <a:stretch>
            <a:fillRect/>
          </a:stretch>
        </p:blipFill>
        <p:spPr>
          <a:xfrm>
            <a:off x="3063223" y="3055647"/>
            <a:ext cx="9036702" cy="3484853"/>
          </a:xfrm>
          <a:prstGeom prst="rect">
            <a:avLst/>
          </a:prstGeom>
        </p:spPr>
      </p:pic>
    </p:spTree>
    <p:extLst>
      <p:ext uri="{BB962C8B-B14F-4D97-AF65-F5344CB8AC3E}">
        <p14:creationId xmlns:p14="http://schemas.microsoft.com/office/powerpoint/2010/main" val="281743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1A5F-4125-E74E-9EAD-BBD85D08CA15}"/>
              </a:ext>
            </a:extLst>
          </p:cNvPr>
          <p:cNvSpPr>
            <a:spLocks noGrp="1"/>
          </p:cNvSpPr>
          <p:nvPr>
            <p:ph type="title"/>
          </p:nvPr>
        </p:nvSpPr>
        <p:spPr/>
        <p:txBody>
          <a:bodyPr/>
          <a:lstStyle/>
          <a:p>
            <a:r>
              <a:rPr lang="en-US" dirty="0"/>
              <a:t>Model Checking</a:t>
            </a:r>
          </a:p>
        </p:txBody>
      </p:sp>
      <p:sp>
        <p:nvSpPr>
          <p:cNvPr id="3" name="Content Placeholder 2">
            <a:extLst>
              <a:ext uri="{FF2B5EF4-FFF2-40B4-BE49-F238E27FC236}">
                <a16:creationId xmlns:a16="http://schemas.microsoft.com/office/drawing/2014/main" id="{CE4CA972-B54E-C547-9991-BA87C602EB5D}"/>
              </a:ext>
            </a:extLst>
          </p:cNvPr>
          <p:cNvSpPr>
            <a:spLocks noGrp="1"/>
          </p:cNvSpPr>
          <p:nvPr>
            <p:ph idx="1"/>
          </p:nvPr>
        </p:nvSpPr>
        <p:spPr/>
        <p:txBody>
          <a:bodyPr/>
          <a:lstStyle/>
          <a:p>
            <a:r>
              <a:rPr lang="en-US" i="1" dirty="0"/>
              <a:t>P</a:t>
            </a:r>
            <a:r>
              <a:rPr lang="en-US" dirty="0"/>
              <a:t>: It is a Tuesday. </a:t>
            </a:r>
            <a:r>
              <a:rPr lang="en-US" i="1" dirty="0"/>
              <a:t>Q</a:t>
            </a:r>
            <a:r>
              <a:rPr lang="en-US" dirty="0"/>
              <a:t>: It is raining. </a:t>
            </a:r>
            <a:r>
              <a:rPr lang="en-US" i="1" dirty="0"/>
              <a:t>R</a:t>
            </a:r>
            <a:r>
              <a:rPr lang="en-US" dirty="0"/>
              <a:t>: Harry will go for a run. </a:t>
            </a:r>
          </a:p>
          <a:p>
            <a:r>
              <a:rPr lang="en-US" dirty="0"/>
              <a:t>    KB: (</a:t>
            </a:r>
            <a:r>
              <a:rPr lang="en-US" i="1" dirty="0"/>
              <a:t>P </a:t>
            </a:r>
            <a:r>
              <a:rPr lang="en-US" dirty="0"/>
              <a:t>∧ ¬</a:t>
            </a:r>
            <a:r>
              <a:rPr lang="en-US" i="1" dirty="0"/>
              <a:t>Q</a:t>
            </a:r>
            <a:r>
              <a:rPr lang="en-US" dirty="0"/>
              <a:t>) → </a:t>
            </a:r>
            <a:r>
              <a:rPr lang="en-US" i="1" dirty="0"/>
              <a:t>R        P         ¬Q    </a:t>
            </a:r>
          </a:p>
          <a:p>
            <a:r>
              <a:rPr lang="en-US" i="1" dirty="0"/>
              <a:t>    </a:t>
            </a:r>
            <a:r>
              <a:rPr lang="en-US" dirty="0"/>
              <a:t>Query: </a:t>
            </a:r>
            <a:r>
              <a:rPr lang="en-US" i="1" dirty="0"/>
              <a:t>R </a:t>
            </a:r>
            <a:endParaRPr lang="en-US" dirty="0"/>
          </a:p>
          <a:p>
            <a:endParaRPr lang="en-US" dirty="0"/>
          </a:p>
        </p:txBody>
      </p:sp>
      <p:pic>
        <p:nvPicPr>
          <p:cNvPr id="6" name="Picture 5">
            <a:extLst>
              <a:ext uri="{FF2B5EF4-FFF2-40B4-BE49-F238E27FC236}">
                <a16:creationId xmlns:a16="http://schemas.microsoft.com/office/drawing/2014/main" id="{596B135A-E0CE-8D43-8E35-86E95BF6D1E2}"/>
              </a:ext>
            </a:extLst>
          </p:cNvPr>
          <p:cNvPicPr>
            <a:picLocks noChangeAspect="1"/>
          </p:cNvPicPr>
          <p:nvPr/>
        </p:nvPicPr>
        <p:blipFill>
          <a:blip r:embed="rId2"/>
          <a:stretch>
            <a:fillRect/>
          </a:stretch>
        </p:blipFill>
        <p:spPr>
          <a:xfrm>
            <a:off x="3124200" y="2932936"/>
            <a:ext cx="9067800" cy="3574232"/>
          </a:xfrm>
          <a:prstGeom prst="rect">
            <a:avLst/>
          </a:prstGeom>
        </p:spPr>
      </p:pic>
      <p:sp>
        <p:nvSpPr>
          <p:cNvPr id="4" name="Rectangle 3">
            <a:extLst>
              <a:ext uri="{FF2B5EF4-FFF2-40B4-BE49-F238E27FC236}">
                <a16:creationId xmlns:a16="http://schemas.microsoft.com/office/drawing/2014/main" id="{2D377AC1-DE1D-754D-A7C2-05832F871EEB}"/>
              </a:ext>
            </a:extLst>
          </p:cNvPr>
          <p:cNvSpPr/>
          <p:nvPr/>
        </p:nvSpPr>
        <p:spPr>
          <a:xfrm>
            <a:off x="228600" y="4004387"/>
            <a:ext cx="2794000" cy="1477328"/>
          </a:xfrm>
          <a:prstGeom prst="rect">
            <a:avLst/>
          </a:prstGeom>
        </p:spPr>
        <p:txBody>
          <a:bodyPr wrap="square">
            <a:spAutoFit/>
          </a:bodyPr>
          <a:lstStyle/>
          <a:p>
            <a:r>
              <a:rPr lang="en-US" i="1" dirty="0">
                <a:latin typeface="Helvetica" pitchFamily="2" charset="0"/>
              </a:rPr>
              <a:t>KB Evaluation: </a:t>
            </a:r>
            <a:r>
              <a:rPr lang="en-US" dirty="0">
                <a:latin typeface="Helvetica" pitchFamily="2" charset="0"/>
              </a:rPr>
              <a:t>The result of the KB evaluation is the conjunction of the results of the evaluations of all the sentences in KB </a:t>
            </a:r>
            <a:endParaRPr lang="en-US" dirty="0">
              <a:effectLst/>
            </a:endParaRPr>
          </a:p>
        </p:txBody>
      </p:sp>
    </p:spTree>
    <p:extLst>
      <p:ext uri="{BB962C8B-B14F-4D97-AF65-F5344CB8AC3E}">
        <p14:creationId xmlns:p14="http://schemas.microsoft.com/office/powerpoint/2010/main" val="2323082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073AD-61BA-3D4F-A99D-A405F5C4E676}"/>
              </a:ext>
            </a:extLst>
          </p:cNvPr>
          <p:cNvSpPr>
            <a:spLocks noGrp="1"/>
          </p:cNvSpPr>
          <p:nvPr>
            <p:ph type="title"/>
          </p:nvPr>
        </p:nvSpPr>
        <p:spPr/>
        <p:txBody>
          <a:bodyPr/>
          <a:lstStyle/>
          <a:p>
            <a:r>
              <a:rPr lang="en-US" dirty="0"/>
              <a:t>Model Checking</a:t>
            </a:r>
          </a:p>
        </p:txBody>
      </p:sp>
      <p:pic>
        <p:nvPicPr>
          <p:cNvPr id="4" name="Content Placeholder 3">
            <a:extLst>
              <a:ext uri="{FF2B5EF4-FFF2-40B4-BE49-F238E27FC236}">
                <a16:creationId xmlns:a16="http://schemas.microsoft.com/office/drawing/2014/main" id="{321B44EF-EB2F-784D-909B-ED5224830FA7}"/>
              </a:ext>
            </a:extLst>
          </p:cNvPr>
          <p:cNvPicPr>
            <a:picLocks noGrp="1" noChangeAspect="1"/>
          </p:cNvPicPr>
          <p:nvPr>
            <p:ph idx="1"/>
          </p:nvPr>
        </p:nvPicPr>
        <p:blipFill>
          <a:blip r:embed="rId2"/>
          <a:stretch>
            <a:fillRect/>
          </a:stretch>
        </p:blipFill>
        <p:spPr>
          <a:xfrm>
            <a:off x="97218" y="1231900"/>
            <a:ext cx="6257163" cy="4729163"/>
          </a:xfrm>
          <a:prstGeom prst="rect">
            <a:avLst/>
          </a:prstGeom>
        </p:spPr>
      </p:pic>
      <p:sp>
        <p:nvSpPr>
          <p:cNvPr id="5" name="Rectangle 4">
            <a:extLst>
              <a:ext uri="{FF2B5EF4-FFF2-40B4-BE49-F238E27FC236}">
                <a16:creationId xmlns:a16="http://schemas.microsoft.com/office/drawing/2014/main" id="{52A83F65-9903-064D-8AD6-F9E3B2DF4441}"/>
              </a:ext>
            </a:extLst>
          </p:cNvPr>
          <p:cNvSpPr/>
          <p:nvPr/>
        </p:nvSpPr>
        <p:spPr>
          <a:xfrm>
            <a:off x="6515100" y="1117600"/>
            <a:ext cx="4800600" cy="1754326"/>
          </a:xfrm>
          <a:prstGeom prst="rect">
            <a:avLst/>
          </a:prstGeom>
        </p:spPr>
        <p:txBody>
          <a:bodyPr wrap="square">
            <a:spAutoFit/>
          </a:bodyPr>
          <a:lstStyle/>
          <a:p>
            <a:pPr>
              <a:buFont typeface="Arial" panose="020B0604020202020204" pitchFamily="34" charset="0"/>
              <a:buChar char="•"/>
            </a:pPr>
            <a:r>
              <a:rPr lang="en-US" dirty="0">
                <a:latin typeface="Helvetica" pitchFamily="2" charset="0"/>
              </a:rPr>
              <a:t>“KB logically entails </a:t>
            </a:r>
            <a:r>
              <a:rPr lang="en-US" i="1" dirty="0">
                <a:latin typeface="Helvetica" pitchFamily="2" charset="0"/>
              </a:rPr>
              <a:t>S</a:t>
            </a:r>
            <a:r>
              <a:rPr lang="en-US" dirty="0">
                <a:latin typeface="Helvetica" pitchFamily="2" charset="0"/>
              </a:rPr>
              <a:t>” if all the models that evaluate KB to </a:t>
            </a:r>
            <a:r>
              <a:rPr lang="en-US" i="1" dirty="0">
                <a:latin typeface="Helvetica" pitchFamily="2" charset="0"/>
              </a:rPr>
              <a:t>True </a:t>
            </a:r>
            <a:r>
              <a:rPr lang="en-US" dirty="0">
                <a:latin typeface="Helvetica" pitchFamily="2" charset="0"/>
              </a:rPr>
              <a:t>also evaluate </a:t>
            </a:r>
            <a:r>
              <a:rPr lang="en-US" i="1" dirty="0">
                <a:latin typeface="Helvetica" pitchFamily="2" charset="0"/>
              </a:rPr>
              <a:t>S </a:t>
            </a:r>
            <a:r>
              <a:rPr lang="en-US" dirty="0">
                <a:latin typeface="Helvetica" pitchFamily="2" charset="0"/>
              </a:rPr>
              <a:t>to </a:t>
            </a:r>
            <a:r>
              <a:rPr lang="en-US" i="1" dirty="0">
                <a:latin typeface="Helvetica" pitchFamily="2" charset="0"/>
              </a:rPr>
              <a:t>True</a:t>
            </a:r>
            <a:r>
              <a:rPr lang="en-US" dirty="0">
                <a:latin typeface="Helvetica" pitchFamily="2" charset="0"/>
              </a:rPr>
              <a:t>. </a:t>
            </a:r>
          </a:p>
          <a:p>
            <a:pPr>
              <a:buFont typeface="Arial" panose="020B0604020202020204" pitchFamily="34" charset="0"/>
              <a:buChar char="•"/>
            </a:pPr>
            <a:r>
              <a:rPr lang="en-US" dirty="0">
                <a:latin typeface="Helvetica" pitchFamily="2" charset="0"/>
              </a:rPr>
              <a:t>Denoted by: KB |= </a:t>
            </a:r>
            <a:r>
              <a:rPr lang="en-US" i="1" dirty="0">
                <a:latin typeface="Helvetica" pitchFamily="2" charset="0"/>
              </a:rPr>
              <a:t>S </a:t>
            </a:r>
            <a:endParaRPr lang="en-US" dirty="0">
              <a:latin typeface="Helvetica" pitchFamily="2" charset="0"/>
            </a:endParaRPr>
          </a:p>
          <a:p>
            <a:pPr>
              <a:buFont typeface="Arial" panose="020B0604020202020204" pitchFamily="34" charset="0"/>
              <a:buChar char="•"/>
            </a:pPr>
            <a:r>
              <a:rPr lang="en-US" dirty="0">
                <a:latin typeface="Helvetica" pitchFamily="2" charset="0"/>
              </a:rPr>
              <a:t>Note: We do not care about those models that evaluate KB to </a:t>
            </a:r>
            <a:r>
              <a:rPr lang="en-US" i="1" dirty="0">
                <a:latin typeface="Helvetica" pitchFamily="2" charset="0"/>
              </a:rPr>
              <a:t>False</a:t>
            </a:r>
            <a:r>
              <a:rPr lang="en-US" dirty="0">
                <a:latin typeface="Helvetica" pitchFamily="2" charset="0"/>
              </a:rPr>
              <a:t>. The result of evaluating </a:t>
            </a:r>
            <a:r>
              <a:rPr lang="en-US" i="1" dirty="0">
                <a:latin typeface="Helvetica" pitchFamily="2" charset="0"/>
              </a:rPr>
              <a:t>S </a:t>
            </a:r>
            <a:r>
              <a:rPr lang="en-US" dirty="0">
                <a:latin typeface="Helvetica" pitchFamily="2" charset="0"/>
              </a:rPr>
              <a:t>for these models is irrelevant. </a:t>
            </a:r>
            <a:endParaRPr lang="en-US" sz="1800" dirty="0">
              <a:effectLst/>
              <a:latin typeface="Helvetica" pitchFamily="2" charset="0"/>
            </a:endParaRPr>
          </a:p>
        </p:txBody>
      </p:sp>
      <p:sp>
        <p:nvSpPr>
          <p:cNvPr id="6" name="Rectangle 5">
            <a:extLst>
              <a:ext uri="{FF2B5EF4-FFF2-40B4-BE49-F238E27FC236}">
                <a16:creationId xmlns:a16="http://schemas.microsoft.com/office/drawing/2014/main" id="{F6FD13EC-8E14-AB4A-B305-42691AC61713}"/>
              </a:ext>
            </a:extLst>
          </p:cNvPr>
          <p:cNvSpPr/>
          <p:nvPr/>
        </p:nvSpPr>
        <p:spPr>
          <a:xfrm>
            <a:off x="7243191" y="3596481"/>
            <a:ext cx="2972289" cy="1569660"/>
          </a:xfrm>
          <a:prstGeom prst="rect">
            <a:avLst/>
          </a:prstGeom>
        </p:spPr>
        <p:txBody>
          <a:bodyPr wrap="none">
            <a:spAutoFit/>
          </a:bodyPr>
          <a:lstStyle/>
          <a:p>
            <a:r>
              <a:rPr lang="en-US" sz="3200" i="1" dirty="0">
                <a:latin typeface="Helvetica" pitchFamily="2" charset="0"/>
              </a:rPr>
              <a:t>S</a:t>
            </a:r>
            <a:r>
              <a:rPr lang="en-US" sz="3200" dirty="0">
                <a:latin typeface="Helvetica" pitchFamily="2" charset="0"/>
              </a:rPr>
              <a:t>: </a:t>
            </a:r>
            <a:r>
              <a:rPr lang="en-US" sz="3200" b="1" i="1" dirty="0">
                <a:latin typeface="Times" pitchFamily="2" charset="0"/>
              </a:rPr>
              <a:t>A</a:t>
            </a:r>
            <a:r>
              <a:rPr lang="en-US" sz="3200" dirty="0">
                <a:latin typeface="Symbol" pitchFamily="2" charset="2"/>
              </a:rPr>
              <a:t>∧</a:t>
            </a:r>
            <a:r>
              <a:rPr lang="en-US" sz="3200" b="1" i="1" dirty="0">
                <a:latin typeface="Times" pitchFamily="2" charset="0"/>
              </a:rPr>
              <a:t>C    </a:t>
            </a:r>
            <a:br>
              <a:rPr lang="en-US" sz="3200" b="1" i="1" dirty="0">
                <a:latin typeface="Times" pitchFamily="2" charset="0"/>
              </a:rPr>
            </a:br>
            <a:br>
              <a:rPr lang="en-US" sz="3200" b="1" i="1" dirty="0">
                <a:latin typeface="Times" pitchFamily="2" charset="0"/>
              </a:rPr>
            </a:br>
            <a:r>
              <a:rPr lang="en-US" sz="3200" b="1" i="1" dirty="0">
                <a:latin typeface="Times" pitchFamily="2" charset="0"/>
              </a:rPr>
              <a:t>is </a:t>
            </a:r>
            <a:r>
              <a:rPr lang="en-US" sz="3200" dirty="0">
                <a:latin typeface="Helvetica" pitchFamily="2" charset="0"/>
              </a:rPr>
              <a:t>KB |= </a:t>
            </a:r>
            <a:r>
              <a:rPr lang="en-US" sz="3200" i="1" dirty="0">
                <a:latin typeface="Helvetica" pitchFamily="2" charset="0"/>
              </a:rPr>
              <a:t>S  ???</a:t>
            </a:r>
            <a:r>
              <a:rPr lang="en-US" sz="3200" b="1" i="1" dirty="0">
                <a:latin typeface="Times" pitchFamily="2" charset="0"/>
              </a:rPr>
              <a:t> </a:t>
            </a:r>
            <a:endParaRPr lang="en-US" sz="3200" dirty="0">
              <a:effectLst/>
            </a:endParaRPr>
          </a:p>
        </p:txBody>
      </p:sp>
    </p:spTree>
    <p:extLst>
      <p:ext uri="{BB962C8B-B14F-4D97-AF65-F5344CB8AC3E}">
        <p14:creationId xmlns:p14="http://schemas.microsoft.com/office/powerpoint/2010/main" val="96609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FD777-55F1-B441-A6B5-718379442F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1865DF-EACE-6E44-A4EC-4A0AAA5D2A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0AC405F-599B-FA40-8328-D4D534908993}"/>
              </a:ext>
            </a:extLst>
          </p:cNvPr>
          <p:cNvPicPr>
            <a:picLocks noChangeAspect="1"/>
          </p:cNvPicPr>
          <p:nvPr/>
        </p:nvPicPr>
        <p:blipFill>
          <a:blip r:embed="rId2"/>
          <a:stretch>
            <a:fillRect/>
          </a:stretch>
        </p:blipFill>
        <p:spPr>
          <a:xfrm>
            <a:off x="2362552" y="1397002"/>
            <a:ext cx="6703342" cy="5041900"/>
          </a:xfrm>
          <a:prstGeom prst="rect">
            <a:avLst/>
          </a:prstGeom>
        </p:spPr>
      </p:pic>
    </p:spTree>
    <p:extLst>
      <p:ext uri="{BB962C8B-B14F-4D97-AF65-F5344CB8AC3E}">
        <p14:creationId xmlns:p14="http://schemas.microsoft.com/office/powerpoint/2010/main" val="1052284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073AD-61BA-3D4F-A99D-A405F5C4E676}"/>
              </a:ext>
            </a:extLst>
          </p:cNvPr>
          <p:cNvSpPr>
            <a:spLocks noGrp="1"/>
          </p:cNvSpPr>
          <p:nvPr>
            <p:ph type="title"/>
          </p:nvPr>
        </p:nvSpPr>
        <p:spPr/>
        <p:txBody>
          <a:bodyPr/>
          <a:lstStyle/>
          <a:p>
            <a:r>
              <a:rPr lang="en-US" dirty="0"/>
              <a:t>Model Checking</a:t>
            </a:r>
          </a:p>
        </p:txBody>
      </p:sp>
      <p:pic>
        <p:nvPicPr>
          <p:cNvPr id="4" name="Content Placeholder 3">
            <a:extLst>
              <a:ext uri="{FF2B5EF4-FFF2-40B4-BE49-F238E27FC236}">
                <a16:creationId xmlns:a16="http://schemas.microsoft.com/office/drawing/2014/main" id="{321B44EF-EB2F-784D-909B-ED5224830FA7}"/>
              </a:ext>
            </a:extLst>
          </p:cNvPr>
          <p:cNvPicPr>
            <a:picLocks noGrp="1" noChangeAspect="1"/>
          </p:cNvPicPr>
          <p:nvPr>
            <p:ph idx="1"/>
          </p:nvPr>
        </p:nvPicPr>
        <p:blipFill>
          <a:blip r:embed="rId2"/>
          <a:stretch>
            <a:fillRect/>
          </a:stretch>
        </p:blipFill>
        <p:spPr>
          <a:xfrm>
            <a:off x="97218" y="1231900"/>
            <a:ext cx="6257163" cy="4729163"/>
          </a:xfrm>
          <a:prstGeom prst="rect">
            <a:avLst/>
          </a:prstGeom>
        </p:spPr>
      </p:pic>
      <p:sp>
        <p:nvSpPr>
          <p:cNvPr id="5" name="Rectangle 4">
            <a:extLst>
              <a:ext uri="{FF2B5EF4-FFF2-40B4-BE49-F238E27FC236}">
                <a16:creationId xmlns:a16="http://schemas.microsoft.com/office/drawing/2014/main" id="{52A83F65-9903-064D-8AD6-F9E3B2DF4441}"/>
              </a:ext>
            </a:extLst>
          </p:cNvPr>
          <p:cNvSpPr/>
          <p:nvPr/>
        </p:nvSpPr>
        <p:spPr>
          <a:xfrm>
            <a:off x="6515100" y="1117600"/>
            <a:ext cx="4800600" cy="1754326"/>
          </a:xfrm>
          <a:prstGeom prst="rect">
            <a:avLst/>
          </a:prstGeom>
        </p:spPr>
        <p:txBody>
          <a:bodyPr wrap="square">
            <a:spAutoFit/>
          </a:bodyPr>
          <a:lstStyle/>
          <a:p>
            <a:pPr>
              <a:buFont typeface="Arial" panose="020B0604020202020204" pitchFamily="34" charset="0"/>
              <a:buChar char="•"/>
            </a:pPr>
            <a:r>
              <a:rPr lang="en-US" dirty="0">
                <a:latin typeface="Helvetica" pitchFamily="2" charset="0"/>
              </a:rPr>
              <a:t>“KB logically entails </a:t>
            </a:r>
            <a:r>
              <a:rPr lang="en-US" i="1" dirty="0">
                <a:latin typeface="Helvetica" pitchFamily="2" charset="0"/>
              </a:rPr>
              <a:t>S</a:t>
            </a:r>
            <a:r>
              <a:rPr lang="en-US" dirty="0">
                <a:latin typeface="Helvetica" pitchFamily="2" charset="0"/>
              </a:rPr>
              <a:t>” if all the models that evaluate KB to </a:t>
            </a:r>
            <a:r>
              <a:rPr lang="en-US" i="1" dirty="0">
                <a:latin typeface="Helvetica" pitchFamily="2" charset="0"/>
              </a:rPr>
              <a:t>True </a:t>
            </a:r>
            <a:r>
              <a:rPr lang="en-US" dirty="0">
                <a:latin typeface="Helvetica" pitchFamily="2" charset="0"/>
              </a:rPr>
              <a:t>also evaluate </a:t>
            </a:r>
            <a:r>
              <a:rPr lang="en-US" i="1" dirty="0">
                <a:latin typeface="Helvetica" pitchFamily="2" charset="0"/>
              </a:rPr>
              <a:t>S </a:t>
            </a:r>
            <a:r>
              <a:rPr lang="en-US" dirty="0">
                <a:latin typeface="Helvetica" pitchFamily="2" charset="0"/>
              </a:rPr>
              <a:t>to </a:t>
            </a:r>
            <a:r>
              <a:rPr lang="en-US" i="1" dirty="0">
                <a:latin typeface="Helvetica" pitchFamily="2" charset="0"/>
              </a:rPr>
              <a:t>True</a:t>
            </a:r>
            <a:r>
              <a:rPr lang="en-US" dirty="0">
                <a:latin typeface="Helvetica" pitchFamily="2" charset="0"/>
              </a:rPr>
              <a:t>. </a:t>
            </a:r>
          </a:p>
          <a:p>
            <a:pPr>
              <a:buFont typeface="Arial" panose="020B0604020202020204" pitchFamily="34" charset="0"/>
              <a:buChar char="•"/>
            </a:pPr>
            <a:r>
              <a:rPr lang="en-US" dirty="0">
                <a:latin typeface="Helvetica" pitchFamily="2" charset="0"/>
              </a:rPr>
              <a:t>Denoted by: KB |= </a:t>
            </a:r>
            <a:r>
              <a:rPr lang="en-US" i="1" dirty="0">
                <a:latin typeface="Helvetica" pitchFamily="2" charset="0"/>
              </a:rPr>
              <a:t>S </a:t>
            </a:r>
            <a:endParaRPr lang="en-US" dirty="0">
              <a:latin typeface="Helvetica" pitchFamily="2" charset="0"/>
            </a:endParaRPr>
          </a:p>
          <a:p>
            <a:pPr>
              <a:buFont typeface="Arial" panose="020B0604020202020204" pitchFamily="34" charset="0"/>
              <a:buChar char="•"/>
            </a:pPr>
            <a:r>
              <a:rPr lang="en-US" dirty="0">
                <a:latin typeface="Helvetica" pitchFamily="2" charset="0"/>
              </a:rPr>
              <a:t>Note: We do not care about those models that evaluate KB to </a:t>
            </a:r>
            <a:r>
              <a:rPr lang="en-US" i="1" dirty="0">
                <a:latin typeface="Helvetica" pitchFamily="2" charset="0"/>
              </a:rPr>
              <a:t>False</a:t>
            </a:r>
            <a:r>
              <a:rPr lang="en-US" dirty="0">
                <a:latin typeface="Helvetica" pitchFamily="2" charset="0"/>
              </a:rPr>
              <a:t>. The result of evaluating </a:t>
            </a:r>
            <a:r>
              <a:rPr lang="en-US" i="1" dirty="0">
                <a:latin typeface="Helvetica" pitchFamily="2" charset="0"/>
              </a:rPr>
              <a:t>S </a:t>
            </a:r>
            <a:r>
              <a:rPr lang="en-US" dirty="0">
                <a:latin typeface="Helvetica" pitchFamily="2" charset="0"/>
              </a:rPr>
              <a:t>for these models is irrelevant. </a:t>
            </a:r>
            <a:endParaRPr lang="en-US" sz="1800" dirty="0">
              <a:effectLst/>
              <a:latin typeface="Helvetica" pitchFamily="2" charset="0"/>
            </a:endParaRPr>
          </a:p>
        </p:txBody>
      </p:sp>
      <p:sp>
        <p:nvSpPr>
          <p:cNvPr id="6" name="Rectangle 5">
            <a:extLst>
              <a:ext uri="{FF2B5EF4-FFF2-40B4-BE49-F238E27FC236}">
                <a16:creationId xmlns:a16="http://schemas.microsoft.com/office/drawing/2014/main" id="{F6FD13EC-8E14-AB4A-B305-42691AC61713}"/>
              </a:ext>
            </a:extLst>
          </p:cNvPr>
          <p:cNvSpPr/>
          <p:nvPr/>
        </p:nvSpPr>
        <p:spPr>
          <a:xfrm>
            <a:off x="7243191" y="3596481"/>
            <a:ext cx="2970685" cy="2062103"/>
          </a:xfrm>
          <a:prstGeom prst="rect">
            <a:avLst/>
          </a:prstGeom>
        </p:spPr>
        <p:txBody>
          <a:bodyPr wrap="none">
            <a:spAutoFit/>
          </a:bodyPr>
          <a:lstStyle/>
          <a:p>
            <a:r>
              <a:rPr lang="en-US" sz="3200" i="1" dirty="0">
                <a:latin typeface="Helvetica" pitchFamily="2" charset="0"/>
              </a:rPr>
              <a:t>S: </a:t>
            </a:r>
            <a:r>
              <a:rPr lang="en-US" sz="3200" b="1" i="1" dirty="0"/>
              <a:t>A</a:t>
            </a:r>
            <a:r>
              <a:rPr lang="en-US" sz="3200" dirty="0"/>
              <a:t>∨</a:t>
            </a:r>
            <a:r>
              <a:rPr lang="en-US" sz="3200" b="1" i="1" dirty="0"/>
              <a:t>B</a:t>
            </a:r>
            <a:r>
              <a:rPr lang="en-US" sz="3200" dirty="0"/>
              <a:t>∨</a:t>
            </a:r>
            <a:r>
              <a:rPr lang="en-US" sz="3200" b="1" i="1" dirty="0"/>
              <a:t>C </a:t>
            </a:r>
            <a:endParaRPr lang="en-US" sz="3200" dirty="0"/>
          </a:p>
          <a:p>
            <a:br>
              <a:rPr lang="en-US" sz="3200" b="1" i="1" dirty="0">
                <a:latin typeface="Times" pitchFamily="2" charset="0"/>
              </a:rPr>
            </a:br>
            <a:br>
              <a:rPr lang="en-US" sz="3200" b="1" i="1" dirty="0">
                <a:latin typeface="Times" pitchFamily="2" charset="0"/>
              </a:rPr>
            </a:br>
            <a:r>
              <a:rPr lang="en-US" sz="3200" b="1" i="1" dirty="0">
                <a:latin typeface="Times" pitchFamily="2" charset="0"/>
              </a:rPr>
              <a:t>is </a:t>
            </a:r>
            <a:r>
              <a:rPr lang="en-US" sz="3200" dirty="0">
                <a:latin typeface="Helvetica" pitchFamily="2" charset="0"/>
              </a:rPr>
              <a:t>KB |= </a:t>
            </a:r>
            <a:r>
              <a:rPr lang="en-US" sz="3200" i="1" dirty="0">
                <a:latin typeface="Helvetica" pitchFamily="2" charset="0"/>
              </a:rPr>
              <a:t>S  ???</a:t>
            </a:r>
            <a:r>
              <a:rPr lang="en-US" sz="3200" b="1" i="1" dirty="0">
                <a:latin typeface="Times" pitchFamily="2" charset="0"/>
              </a:rPr>
              <a:t> </a:t>
            </a:r>
            <a:endParaRPr lang="en-US" sz="3200" dirty="0">
              <a:effectLst/>
            </a:endParaRPr>
          </a:p>
        </p:txBody>
      </p:sp>
    </p:spTree>
    <p:extLst>
      <p:ext uri="{BB962C8B-B14F-4D97-AF65-F5344CB8AC3E}">
        <p14:creationId xmlns:p14="http://schemas.microsoft.com/office/powerpoint/2010/main" val="127995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97C3-FCCF-2246-B973-115DADF5552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E5902C2-2944-B74F-BB23-CF547260E1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585693-E035-3B41-9DC8-5B4F1BAC750C}"/>
              </a:ext>
            </a:extLst>
          </p:cNvPr>
          <p:cNvPicPr>
            <a:picLocks noChangeAspect="1"/>
          </p:cNvPicPr>
          <p:nvPr/>
        </p:nvPicPr>
        <p:blipFill>
          <a:blip r:embed="rId2"/>
          <a:stretch>
            <a:fillRect/>
          </a:stretch>
        </p:blipFill>
        <p:spPr>
          <a:xfrm>
            <a:off x="2636104" y="1139034"/>
            <a:ext cx="6919791" cy="5245100"/>
          </a:xfrm>
          <a:prstGeom prst="rect">
            <a:avLst/>
          </a:prstGeom>
        </p:spPr>
      </p:pic>
    </p:spTree>
    <p:extLst>
      <p:ext uri="{BB962C8B-B14F-4D97-AF65-F5344CB8AC3E}">
        <p14:creationId xmlns:p14="http://schemas.microsoft.com/office/powerpoint/2010/main" val="487290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8BCF-8BF6-4241-85D8-379B64D87311}"/>
              </a:ext>
            </a:extLst>
          </p:cNvPr>
          <p:cNvSpPr>
            <a:spLocks noGrp="1"/>
          </p:cNvSpPr>
          <p:nvPr>
            <p:ph type="title"/>
          </p:nvPr>
        </p:nvSpPr>
        <p:spPr/>
        <p:txBody>
          <a:bodyPr/>
          <a:lstStyle/>
          <a:p>
            <a:r>
              <a:rPr lang="en-US" dirty="0"/>
              <a:t>For example</a:t>
            </a:r>
          </a:p>
        </p:txBody>
      </p:sp>
      <p:sp>
        <p:nvSpPr>
          <p:cNvPr id="3" name="Content Placeholder 2">
            <a:extLst>
              <a:ext uri="{FF2B5EF4-FFF2-40B4-BE49-F238E27FC236}">
                <a16:creationId xmlns:a16="http://schemas.microsoft.com/office/drawing/2014/main" id="{3883523B-E96B-9144-9BF0-8E7AD6C12E19}"/>
              </a:ext>
            </a:extLst>
          </p:cNvPr>
          <p:cNvSpPr>
            <a:spLocks noGrp="1"/>
          </p:cNvSpPr>
          <p:nvPr>
            <p:ph idx="1"/>
          </p:nvPr>
        </p:nvSpPr>
        <p:spPr>
          <a:xfrm>
            <a:off x="254000" y="5235218"/>
            <a:ext cx="11379200" cy="1368781"/>
          </a:xfrm>
        </p:spPr>
        <p:txBody>
          <a:bodyPr/>
          <a:lstStyle/>
          <a:p>
            <a:r>
              <a:rPr lang="en-US" sz="2400" dirty="0"/>
              <a:t>Mr. Boddy is found death in one of the rooms of his mansion.</a:t>
            </a:r>
          </a:p>
          <a:p>
            <a:r>
              <a:rPr lang="en-US" sz="2400" dirty="0"/>
              <a:t>The players must determine the answers to these three questions: Who killed him? Where? and with What Weapon?</a:t>
            </a:r>
          </a:p>
        </p:txBody>
      </p:sp>
      <p:pic>
        <p:nvPicPr>
          <p:cNvPr id="4" name="Picture 3">
            <a:extLst>
              <a:ext uri="{FF2B5EF4-FFF2-40B4-BE49-F238E27FC236}">
                <a16:creationId xmlns:a16="http://schemas.microsoft.com/office/drawing/2014/main" id="{13628075-D5D6-EA47-96E4-8089F5FD8F44}"/>
              </a:ext>
            </a:extLst>
          </p:cNvPr>
          <p:cNvPicPr>
            <a:picLocks noChangeAspect="1"/>
          </p:cNvPicPr>
          <p:nvPr/>
        </p:nvPicPr>
        <p:blipFill>
          <a:blip r:embed="rId2"/>
          <a:stretch>
            <a:fillRect/>
          </a:stretch>
        </p:blipFill>
        <p:spPr>
          <a:xfrm>
            <a:off x="0" y="1117600"/>
            <a:ext cx="5843877" cy="4178300"/>
          </a:xfrm>
          <a:prstGeom prst="rect">
            <a:avLst/>
          </a:prstGeom>
        </p:spPr>
      </p:pic>
      <p:pic>
        <p:nvPicPr>
          <p:cNvPr id="5" name="Picture 4">
            <a:extLst>
              <a:ext uri="{FF2B5EF4-FFF2-40B4-BE49-F238E27FC236}">
                <a16:creationId xmlns:a16="http://schemas.microsoft.com/office/drawing/2014/main" id="{41D1B010-8187-5C41-8965-6B208BEE611D}"/>
              </a:ext>
            </a:extLst>
          </p:cNvPr>
          <p:cNvPicPr>
            <a:picLocks noChangeAspect="1"/>
          </p:cNvPicPr>
          <p:nvPr/>
        </p:nvPicPr>
        <p:blipFill>
          <a:blip r:embed="rId3"/>
          <a:stretch>
            <a:fillRect/>
          </a:stretch>
        </p:blipFill>
        <p:spPr>
          <a:xfrm>
            <a:off x="6589264" y="1208796"/>
            <a:ext cx="5513836" cy="4087104"/>
          </a:xfrm>
          <a:prstGeom prst="rect">
            <a:avLst/>
          </a:prstGeom>
        </p:spPr>
      </p:pic>
    </p:spTree>
    <p:extLst>
      <p:ext uri="{BB962C8B-B14F-4D97-AF65-F5344CB8AC3E}">
        <p14:creationId xmlns:p14="http://schemas.microsoft.com/office/powerpoint/2010/main" val="1507039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C20B-8876-8642-A086-E78F336C6390}"/>
              </a:ext>
            </a:extLst>
          </p:cNvPr>
          <p:cNvSpPr>
            <a:spLocks noGrp="1"/>
          </p:cNvSpPr>
          <p:nvPr>
            <p:ph type="title"/>
          </p:nvPr>
        </p:nvSpPr>
        <p:spPr/>
        <p:txBody>
          <a:bodyPr/>
          <a:lstStyle/>
          <a:p>
            <a:r>
              <a:rPr lang="en-US" dirty="0"/>
              <a:t>If we have three players</a:t>
            </a:r>
          </a:p>
        </p:txBody>
      </p:sp>
      <p:sp>
        <p:nvSpPr>
          <p:cNvPr id="3" name="Content Placeholder 2">
            <a:extLst>
              <a:ext uri="{FF2B5EF4-FFF2-40B4-BE49-F238E27FC236}">
                <a16:creationId xmlns:a16="http://schemas.microsoft.com/office/drawing/2014/main" id="{A26E9CC7-5E44-E24E-A78A-6A500B4A6677}"/>
              </a:ext>
            </a:extLst>
          </p:cNvPr>
          <p:cNvSpPr>
            <a:spLocks noGrp="1"/>
          </p:cNvSpPr>
          <p:nvPr>
            <p:ph idx="1"/>
          </p:nvPr>
        </p:nvSpPr>
        <p:spPr>
          <a:xfrm>
            <a:off x="0" y="3194531"/>
            <a:ext cx="8191500" cy="2697166"/>
          </a:xfrm>
        </p:spPr>
        <p:txBody>
          <a:bodyPr/>
          <a:lstStyle/>
          <a:p>
            <a:pPr marL="0" indent="0">
              <a:buNone/>
            </a:pPr>
            <a:r>
              <a:rPr lang="en-US" dirty="0"/>
              <a:t>Shuffle the cards and take one card of each kind and put them inside the envelop</a:t>
            </a:r>
          </a:p>
        </p:txBody>
      </p:sp>
      <p:pic>
        <p:nvPicPr>
          <p:cNvPr id="4" name="Picture 3">
            <a:extLst>
              <a:ext uri="{FF2B5EF4-FFF2-40B4-BE49-F238E27FC236}">
                <a16:creationId xmlns:a16="http://schemas.microsoft.com/office/drawing/2014/main" id="{4CCD5D85-7067-A042-BB6D-1F9DD95851C0}"/>
              </a:ext>
            </a:extLst>
          </p:cNvPr>
          <p:cNvPicPr>
            <a:picLocks noChangeAspect="1"/>
          </p:cNvPicPr>
          <p:nvPr/>
        </p:nvPicPr>
        <p:blipFill>
          <a:blip r:embed="rId2"/>
          <a:stretch>
            <a:fillRect/>
          </a:stretch>
        </p:blipFill>
        <p:spPr>
          <a:xfrm>
            <a:off x="0" y="1117600"/>
            <a:ext cx="6272213" cy="2076931"/>
          </a:xfrm>
          <a:prstGeom prst="rect">
            <a:avLst/>
          </a:prstGeom>
        </p:spPr>
      </p:pic>
      <p:pic>
        <p:nvPicPr>
          <p:cNvPr id="5" name="Picture 4">
            <a:extLst>
              <a:ext uri="{FF2B5EF4-FFF2-40B4-BE49-F238E27FC236}">
                <a16:creationId xmlns:a16="http://schemas.microsoft.com/office/drawing/2014/main" id="{E9208C1D-DCB4-AC4F-A60D-45D3288F019A}"/>
              </a:ext>
            </a:extLst>
          </p:cNvPr>
          <p:cNvPicPr>
            <a:picLocks noChangeAspect="1"/>
          </p:cNvPicPr>
          <p:nvPr/>
        </p:nvPicPr>
        <p:blipFill>
          <a:blip r:embed="rId3"/>
          <a:stretch>
            <a:fillRect/>
          </a:stretch>
        </p:blipFill>
        <p:spPr>
          <a:xfrm>
            <a:off x="-6324" y="4328637"/>
            <a:ext cx="6278537" cy="2076931"/>
          </a:xfrm>
          <a:prstGeom prst="rect">
            <a:avLst/>
          </a:prstGeom>
        </p:spPr>
      </p:pic>
      <p:pic>
        <p:nvPicPr>
          <p:cNvPr id="6" name="Picture 5">
            <a:extLst>
              <a:ext uri="{FF2B5EF4-FFF2-40B4-BE49-F238E27FC236}">
                <a16:creationId xmlns:a16="http://schemas.microsoft.com/office/drawing/2014/main" id="{D527DA73-15D6-B84E-BCB2-95F2F7EE711B}"/>
              </a:ext>
            </a:extLst>
          </p:cNvPr>
          <p:cNvPicPr>
            <a:picLocks noChangeAspect="1"/>
          </p:cNvPicPr>
          <p:nvPr/>
        </p:nvPicPr>
        <p:blipFill>
          <a:blip r:embed="rId4"/>
          <a:stretch>
            <a:fillRect/>
          </a:stretch>
        </p:blipFill>
        <p:spPr>
          <a:xfrm>
            <a:off x="6723026" y="3771900"/>
            <a:ext cx="5468974" cy="3086100"/>
          </a:xfrm>
          <a:prstGeom prst="rect">
            <a:avLst/>
          </a:prstGeom>
        </p:spPr>
      </p:pic>
    </p:spTree>
    <p:extLst>
      <p:ext uri="{BB962C8B-B14F-4D97-AF65-F5344CB8AC3E}">
        <p14:creationId xmlns:p14="http://schemas.microsoft.com/office/powerpoint/2010/main" val="112737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276B6-566B-7E4D-B47F-E5EECE6147BE}"/>
              </a:ext>
            </a:extLst>
          </p:cNvPr>
          <p:cNvSpPr>
            <a:spLocks noGrp="1"/>
          </p:cNvSpPr>
          <p:nvPr>
            <p:ph type="title"/>
          </p:nvPr>
        </p:nvSpPr>
        <p:spPr/>
        <p:txBody>
          <a:bodyPr/>
          <a:lstStyle/>
          <a:p>
            <a:r>
              <a:rPr lang="en-US" dirty="0"/>
              <a:t>Agents that know things</a:t>
            </a:r>
          </a:p>
        </p:txBody>
      </p:sp>
      <p:sp>
        <p:nvSpPr>
          <p:cNvPr id="3" name="Content Placeholder 2">
            <a:extLst>
              <a:ext uri="{FF2B5EF4-FFF2-40B4-BE49-F238E27FC236}">
                <a16:creationId xmlns:a16="http://schemas.microsoft.com/office/drawing/2014/main" id="{7D4F07D7-55A6-3B4A-92B1-46DFFD54C421}"/>
              </a:ext>
            </a:extLst>
          </p:cNvPr>
          <p:cNvSpPr>
            <a:spLocks noGrp="1"/>
          </p:cNvSpPr>
          <p:nvPr>
            <p:ph idx="1"/>
          </p:nvPr>
        </p:nvSpPr>
        <p:spPr>
          <a:xfrm>
            <a:off x="406400" y="1397002"/>
            <a:ext cx="11785600" cy="4729164"/>
          </a:xfrm>
        </p:spPr>
        <p:txBody>
          <a:bodyPr/>
          <a:lstStyle/>
          <a:p>
            <a:r>
              <a:rPr lang="en-US" dirty="0"/>
              <a:t>Agents acquire knowledge through perception, learning, language</a:t>
            </a:r>
          </a:p>
          <a:p>
            <a:pPr lvl="1"/>
            <a:r>
              <a:rPr lang="en-US" dirty="0"/>
              <a:t>Knowledge of the effects of actions (“transition model”)</a:t>
            </a:r>
          </a:p>
          <a:p>
            <a:pPr lvl="1"/>
            <a:r>
              <a:rPr lang="en-US" dirty="0"/>
              <a:t>Knowledge of how the world affects sensors (“sensor model”)</a:t>
            </a:r>
          </a:p>
          <a:p>
            <a:pPr lvl="1"/>
            <a:r>
              <a:rPr lang="en-US" dirty="0"/>
              <a:t>Knowledge of the current state of the world</a:t>
            </a:r>
          </a:p>
          <a:p>
            <a:r>
              <a:rPr lang="en-US" dirty="0"/>
              <a:t>Can keep track of a partially observable world</a:t>
            </a:r>
          </a:p>
          <a:p>
            <a:r>
              <a:rPr lang="en-US" dirty="0"/>
              <a:t>Can formulate plans to achieve goals</a:t>
            </a:r>
          </a:p>
          <a:p>
            <a:r>
              <a:rPr lang="en-US" dirty="0"/>
              <a:t>Can design and build gravitational wave detectors…..</a:t>
            </a:r>
          </a:p>
          <a:p>
            <a:pPr lvl="1"/>
            <a:endParaRPr lang="en-US" dirty="0"/>
          </a:p>
        </p:txBody>
      </p:sp>
    </p:spTree>
    <p:extLst>
      <p:ext uri="{BB962C8B-B14F-4D97-AF65-F5344CB8AC3E}">
        <p14:creationId xmlns:p14="http://schemas.microsoft.com/office/powerpoint/2010/main" val="327865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18F7-3E8A-4D48-9927-6AFDEC6EDA48}"/>
              </a:ext>
            </a:extLst>
          </p:cNvPr>
          <p:cNvSpPr>
            <a:spLocks noGrp="1"/>
          </p:cNvSpPr>
          <p:nvPr>
            <p:ph type="title"/>
          </p:nvPr>
        </p:nvSpPr>
        <p:spPr/>
        <p:txBody>
          <a:bodyPr/>
          <a:lstStyle/>
          <a:p>
            <a:r>
              <a:rPr lang="en-US" dirty="0"/>
              <a:t>Then..</a:t>
            </a:r>
          </a:p>
        </p:txBody>
      </p:sp>
      <p:sp>
        <p:nvSpPr>
          <p:cNvPr id="3" name="Content Placeholder 2">
            <a:extLst>
              <a:ext uri="{FF2B5EF4-FFF2-40B4-BE49-F238E27FC236}">
                <a16:creationId xmlns:a16="http://schemas.microsoft.com/office/drawing/2014/main" id="{0E4F0824-7E96-EF41-ACD6-ACC4BC7A6453}"/>
              </a:ext>
            </a:extLst>
          </p:cNvPr>
          <p:cNvSpPr>
            <a:spLocks noGrp="1"/>
          </p:cNvSpPr>
          <p:nvPr>
            <p:ph idx="1"/>
          </p:nvPr>
        </p:nvSpPr>
        <p:spPr>
          <a:xfrm>
            <a:off x="292100" y="1117600"/>
            <a:ext cx="11379200" cy="5359398"/>
          </a:xfrm>
        </p:spPr>
        <p:txBody>
          <a:bodyPr/>
          <a:lstStyle/>
          <a:p>
            <a:r>
              <a:rPr lang="en-US" dirty="0"/>
              <a:t>9 Propositional Symbols </a:t>
            </a:r>
          </a:p>
          <a:p>
            <a:pPr lvl="1"/>
            <a:r>
              <a:rPr lang="en-US" i="1" dirty="0"/>
              <a:t>Mustard,  plum,  scarlet </a:t>
            </a:r>
          </a:p>
          <a:p>
            <a:pPr lvl="1"/>
            <a:r>
              <a:rPr lang="en-US" i="1" dirty="0"/>
              <a:t>Ballroom, kitchen, library</a:t>
            </a:r>
          </a:p>
          <a:p>
            <a:pPr lvl="1"/>
            <a:r>
              <a:rPr lang="en-US" i="1" dirty="0"/>
              <a:t>Knife,  revolver, wrench </a:t>
            </a:r>
            <a:endParaRPr lang="en-US" dirty="0"/>
          </a:p>
          <a:p>
            <a:r>
              <a:rPr lang="en-US" dirty="0"/>
              <a:t>(</a:t>
            </a:r>
            <a:r>
              <a:rPr lang="en-US" i="1" dirty="0"/>
              <a:t>mustard </a:t>
            </a:r>
            <a:r>
              <a:rPr lang="en-US" dirty="0"/>
              <a:t>∨ </a:t>
            </a:r>
            <a:r>
              <a:rPr lang="en-US" i="1" dirty="0"/>
              <a:t>plum </a:t>
            </a:r>
            <a:r>
              <a:rPr lang="en-US" dirty="0"/>
              <a:t>∨ </a:t>
            </a:r>
            <a:r>
              <a:rPr lang="en-US" i="1" dirty="0"/>
              <a:t>scarlet</a:t>
            </a:r>
            <a:r>
              <a:rPr lang="en-US" dirty="0"/>
              <a:t>)   </a:t>
            </a:r>
            <a:r>
              <a:rPr lang="en-US" dirty="0">
                <a:solidFill>
                  <a:schemeClr val="tx1"/>
                </a:solidFill>
              </a:rPr>
              <a:t>one of them is true</a:t>
            </a:r>
          </a:p>
          <a:p>
            <a:r>
              <a:rPr lang="en-US" dirty="0"/>
              <a:t>(</a:t>
            </a:r>
            <a:r>
              <a:rPr lang="en-US" i="1" dirty="0"/>
              <a:t>ballroom </a:t>
            </a:r>
            <a:r>
              <a:rPr lang="en-US" dirty="0"/>
              <a:t>∨ </a:t>
            </a:r>
            <a:r>
              <a:rPr lang="en-US" i="1" dirty="0"/>
              <a:t>kitchen </a:t>
            </a:r>
            <a:r>
              <a:rPr lang="en-US" dirty="0"/>
              <a:t>∨ </a:t>
            </a:r>
            <a:r>
              <a:rPr lang="en-US" i="1" dirty="0"/>
              <a:t>library</a:t>
            </a:r>
            <a:r>
              <a:rPr lang="en-US" dirty="0"/>
              <a:t>) </a:t>
            </a:r>
            <a:r>
              <a:rPr lang="en-US" dirty="0">
                <a:solidFill>
                  <a:schemeClr val="tx1"/>
                </a:solidFill>
              </a:rPr>
              <a:t>one of them is true</a:t>
            </a:r>
          </a:p>
          <a:p>
            <a:r>
              <a:rPr lang="en-US" dirty="0"/>
              <a:t>(</a:t>
            </a:r>
            <a:r>
              <a:rPr lang="en-US" i="1" dirty="0"/>
              <a:t>knife </a:t>
            </a:r>
            <a:r>
              <a:rPr lang="en-US" dirty="0"/>
              <a:t>∨ </a:t>
            </a:r>
            <a:r>
              <a:rPr lang="en-US" i="1" dirty="0"/>
              <a:t>revolver </a:t>
            </a:r>
            <a:r>
              <a:rPr lang="en-US" dirty="0"/>
              <a:t>∨ </a:t>
            </a:r>
            <a:r>
              <a:rPr lang="en-US" i="1" dirty="0"/>
              <a:t>wrench</a:t>
            </a:r>
            <a:r>
              <a:rPr lang="en-US" dirty="0"/>
              <a:t>) </a:t>
            </a:r>
            <a:r>
              <a:rPr lang="en-US" dirty="0">
                <a:solidFill>
                  <a:schemeClr val="tx1"/>
                </a:solidFill>
              </a:rPr>
              <a:t>one of them is true</a:t>
            </a:r>
          </a:p>
          <a:p>
            <a:endParaRPr lang="en-US" dirty="0"/>
          </a:p>
          <a:p>
            <a:r>
              <a:rPr lang="en-US" dirty="0"/>
              <a:t>You have plum card then ¬</a:t>
            </a:r>
            <a:r>
              <a:rPr lang="en-US" i="1" dirty="0"/>
              <a:t>plum   is true</a:t>
            </a:r>
          </a:p>
          <a:p>
            <a:r>
              <a:rPr lang="en-US" i="1" dirty="0"/>
              <a:t>Continue..</a:t>
            </a:r>
            <a:endParaRPr lang="en-US" dirty="0"/>
          </a:p>
        </p:txBody>
      </p:sp>
    </p:spTree>
    <p:extLst>
      <p:ext uri="{BB962C8B-B14F-4D97-AF65-F5344CB8AC3E}">
        <p14:creationId xmlns:p14="http://schemas.microsoft.com/office/powerpoint/2010/main" val="3062644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2D668-6DFD-E945-AA1F-C7489649A002}"/>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DB8996EC-EBF4-9345-97BD-9D22DBCFE423}"/>
              </a:ext>
            </a:extLst>
          </p:cNvPr>
          <p:cNvSpPr>
            <a:spLocks noGrp="1"/>
          </p:cNvSpPr>
          <p:nvPr>
            <p:ph idx="1"/>
          </p:nvPr>
        </p:nvSpPr>
        <p:spPr/>
        <p:txBody>
          <a:bodyPr/>
          <a:lstStyle/>
          <a:p>
            <a:pPr marL="0" indent="0">
              <a:buNone/>
            </a:pPr>
            <a:r>
              <a:rPr lang="en-US" dirty="0"/>
              <a:t>Logic Puzzles</a:t>
            </a:r>
          </a:p>
          <a:p>
            <a:r>
              <a:rPr lang="en-US" dirty="0"/>
              <a:t> • </a:t>
            </a:r>
            <a:r>
              <a:rPr lang="en-US" dirty="0" err="1"/>
              <a:t>Gilderoy</a:t>
            </a:r>
            <a:r>
              <a:rPr lang="en-US" dirty="0"/>
              <a:t>, Minerva, Pomona and Horace each belong to a different one of the four houses: Gryffindor, Hufflepuff, Ravenclaw, and Slytherin House. </a:t>
            </a:r>
          </a:p>
          <a:p>
            <a:r>
              <a:rPr lang="en-US" dirty="0"/>
              <a:t>• </a:t>
            </a:r>
            <a:r>
              <a:rPr lang="en-US" dirty="0" err="1"/>
              <a:t>Gilderoy</a:t>
            </a:r>
            <a:r>
              <a:rPr lang="en-US" dirty="0"/>
              <a:t> belongs to Gryffindor or Ravenclaw. </a:t>
            </a:r>
          </a:p>
          <a:p>
            <a:r>
              <a:rPr lang="en-US" dirty="0"/>
              <a:t>• Pomona does not belong in Slytherin. </a:t>
            </a:r>
          </a:p>
          <a:p>
            <a:r>
              <a:rPr lang="en-US" dirty="0"/>
              <a:t>• Minerva belongs to Gryffindor. </a:t>
            </a:r>
          </a:p>
          <a:p>
            <a:endParaRPr lang="en-US" dirty="0"/>
          </a:p>
        </p:txBody>
      </p:sp>
    </p:spTree>
    <p:extLst>
      <p:ext uri="{BB962C8B-B14F-4D97-AF65-F5344CB8AC3E}">
        <p14:creationId xmlns:p14="http://schemas.microsoft.com/office/powerpoint/2010/main" val="3469539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34A8-F3F5-904C-BBD0-64F4195E9E0A}"/>
              </a:ext>
            </a:extLst>
          </p:cNvPr>
          <p:cNvSpPr>
            <a:spLocks noGrp="1"/>
          </p:cNvSpPr>
          <p:nvPr>
            <p:ph type="title"/>
          </p:nvPr>
        </p:nvSpPr>
        <p:spPr/>
        <p:txBody>
          <a:bodyPr/>
          <a:lstStyle/>
          <a:p>
            <a:r>
              <a:rPr lang="en-US" dirty="0"/>
              <a:t>Logic</a:t>
            </a:r>
          </a:p>
        </p:txBody>
      </p:sp>
      <p:sp>
        <p:nvSpPr>
          <p:cNvPr id="3" name="Content Placeholder 2">
            <a:extLst>
              <a:ext uri="{FF2B5EF4-FFF2-40B4-BE49-F238E27FC236}">
                <a16:creationId xmlns:a16="http://schemas.microsoft.com/office/drawing/2014/main" id="{ACD651B6-4C57-F04D-BEF0-B5012E215FAF}"/>
              </a:ext>
            </a:extLst>
          </p:cNvPr>
          <p:cNvSpPr>
            <a:spLocks noGrp="1"/>
          </p:cNvSpPr>
          <p:nvPr>
            <p:ph idx="1"/>
          </p:nvPr>
        </p:nvSpPr>
        <p:spPr>
          <a:xfrm>
            <a:off x="279400" y="4927600"/>
            <a:ext cx="12331700" cy="4665666"/>
          </a:xfrm>
        </p:spPr>
        <p:txBody>
          <a:bodyPr/>
          <a:lstStyle/>
          <a:p>
            <a:r>
              <a:rPr lang="en-US" dirty="0"/>
              <a:t>(</a:t>
            </a:r>
            <a:r>
              <a:rPr lang="en-US" i="1" dirty="0" err="1"/>
              <a:t>GilderoyGryffindor</a:t>
            </a:r>
            <a:r>
              <a:rPr lang="en-US" i="1" dirty="0"/>
              <a:t> </a:t>
            </a:r>
            <a:r>
              <a:rPr lang="en-US" dirty="0"/>
              <a:t>∨ </a:t>
            </a:r>
            <a:r>
              <a:rPr lang="en-US" i="1" dirty="0" err="1"/>
              <a:t>GilderoyRavenclaw</a:t>
            </a:r>
            <a:r>
              <a:rPr lang="en-US" dirty="0"/>
              <a:t>) </a:t>
            </a:r>
          </a:p>
          <a:p>
            <a:r>
              <a:rPr lang="en-US" dirty="0"/>
              <a:t>(</a:t>
            </a:r>
            <a:r>
              <a:rPr lang="en-US" i="1" dirty="0" err="1"/>
              <a:t>PomonaSlytherin</a:t>
            </a:r>
            <a:r>
              <a:rPr lang="en-US" i="1" dirty="0"/>
              <a:t> </a:t>
            </a:r>
            <a:r>
              <a:rPr lang="en-US" dirty="0"/>
              <a:t>→ ¬</a:t>
            </a:r>
            <a:r>
              <a:rPr lang="en-US" i="1" dirty="0" err="1"/>
              <a:t>PomonaHufflepuff</a:t>
            </a:r>
            <a:r>
              <a:rPr lang="en-US" dirty="0"/>
              <a:t>) </a:t>
            </a:r>
          </a:p>
          <a:p>
            <a:r>
              <a:rPr lang="en-US" dirty="0"/>
              <a:t>(</a:t>
            </a:r>
            <a:r>
              <a:rPr lang="en-US" i="1" dirty="0" err="1"/>
              <a:t>MinervaRavenclaw</a:t>
            </a:r>
            <a:r>
              <a:rPr lang="en-US" i="1" dirty="0"/>
              <a:t> </a:t>
            </a:r>
            <a:r>
              <a:rPr lang="en-US" dirty="0"/>
              <a:t>→ ¬</a:t>
            </a:r>
            <a:r>
              <a:rPr lang="en-US" i="1" dirty="0" err="1"/>
              <a:t>GilderoyRavenclaw</a:t>
            </a:r>
            <a:r>
              <a:rPr lang="en-US" dirty="0"/>
              <a:t>) </a:t>
            </a:r>
          </a:p>
        </p:txBody>
      </p:sp>
      <p:pic>
        <p:nvPicPr>
          <p:cNvPr id="4" name="Picture 3">
            <a:extLst>
              <a:ext uri="{FF2B5EF4-FFF2-40B4-BE49-F238E27FC236}">
                <a16:creationId xmlns:a16="http://schemas.microsoft.com/office/drawing/2014/main" id="{F4BE2C83-4B09-E342-BAA3-03DE20250D56}"/>
              </a:ext>
            </a:extLst>
          </p:cNvPr>
          <p:cNvPicPr>
            <a:picLocks noChangeAspect="1"/>
          </p:cNvPicPr>
          <p:nvPr/>
        </p:nvPicPr>
        <p:blipFill>
          <a:blip r:embed="rId2"/>
          <a:stretch>
            <a:fillRect/>
          </a:stretch>
        </p:blipFill>
        <p:spPr>
          <a:xfrm>
            <a:off x="596454" y="1117600"/>
            <a:ext cx="6020246" cy="3676650"/>
          </a:xfrm>
          <a:prstGeom prst="rect">
            <a:avLst/>
          </a:prstGeom>
        </p:spPr>
      </p:pic>
    </p:spTree>
    <p:extLst>
      <p:ext uri="{BB962C8B-B14F-4D97-AF65-F5344CB8AC3E}">
        <p14:creationId xmlns:p14="http://schemas.microsoft.com/office/powerpoint/2010/main" val="3155482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Propositional logic syntax</a:t>
            </a:r>
          </a:p>
        </p:txBody>
      </p:sp>
      <p:sp>
        <p:nvSpPr>
          <p:cNvPr id="3" name="Content Placeholder 2"/>
          <p:cNvSpPr>
            <a:spLocks noGrp="1"/>
          </p:cNvSpPr>
          <p:nvPr>
            <p:ph idx="1"/>
          </p:nvPr>
        </p:nvSpPr>
        <p:spPr/>
        <p:txBody>
          <a:bodyPr/>
          <a:lstStyle/>
          <a:p>
            <a:r>
              <a:rPr lang="en-US" dirty="0"/>
              <a:t>Given: a set of proposition symbols {</a:t>
            </a:r>
            <a:r>
              <a:rPr lang="en-US" dirty="0">
                <a:solidFill>
                  <a:srgbClr val="CC00CC"/>
                </a:solidFill>
              </a:rPr>
              <a:t>X</a:t>
            </a:r>
            <a:r>
              <a:rPr lang="en-US" baseline="-25000" dirty="0">
                <a:solidFill>
                  <a:srgbClr val="CC00CC"/>
                </a:solidFill>
              </a:rPr>
              <a:t>1</a:t>
            </a:r>
            <a:r>
              <a:rPr lang="en-US" dirty="0"/>
              <a:t>,</a:t>
            </a:r>
            <a:r>
              <a:rPr lang="en-US" dirty="0">
                <a:solidFill>
                  <a:srgbClr val="CC00CC"/>
                </a:solidFill>
              </a:rPr>
              <a:t>X</a:t>
            </a:r>
            <a:r>
              <a:rPr lang="en-US" baseline="-25000" dirty="0">
                <a:solidFill>
                  <a:srgbClr val="CC00CC"/>
                </a:solidFill>
              </a:rPr>
              <a:t>2</a:t>
            </a:r>
            <a:r>
              <a:rPr lang="en-US" dirty="0"/>
              <a:t>,…,</a:t>
            </a:r>
            <a:r>
              <a:rPr lang="en-US" dirty="0">
                <a:solidFill>
                  <a:srgbClr val="CC00CC"/>
                </a:solidFill>
              </a:rPr>
              <a:t> </a:t>
            </a:r>
            <a:r>
              <a:rPr lang="en-US" dirty="0" err="1">
                <a:solidFill>
                  <a:srgbClr val="CC00CC"/>
                </a:solidFill>
              </a:rPr>
              <a:t>X</a:t>
            </a:r>
            <a:r>
              <a:rPr lang="en-US" baseline="-25000" dirty="0" err="1">
                <a:solidFill>
                  <a:srgbClr val="CC00CC"/>
                </a:solidFill>
              </a:rPr>
              <a:t>n</a:t>
            </a:r>
            <a:r>
              <a:rPr lang="en-US" dirty="0"/>
              <a:t>} </a:t>
            </a:r>
          </a:p>
          <a:p>
            <a:pPr lvl="1"/>
            <a:r>
              <a:rPr lang="en-US" dirty="0"/>
              <a:t>(we often add </a:t>
            </a:r>
            <a:r>
              <a:rPr lang="en-US" dirty="0">
                <a:solidFill>
                  <a:srgbClr val="CC00CC"/>
                </a:solidFill>
              </a:rPr>
              <a:t>True</a:t>
            </a:r>
            <a:r>
              <a:rPr lang="en-US" dirty="0"/>
              <a:t> and </a:t>
            </a:r>
            <a:r>
              <a:rPr lang="en-US" dirty="0">
                <a:solidFill>
                  <a:srgbClr val="CC00CC"/>
                </a:solidFill>
              </a:rPr>
              <a:t>False</a:t>
            </a:r>
            <a:r>
              <a:rPr lang="en-US" dirty="0"/>
              <a:t> for convenience)</a:t>
            </a:r>
          </a:p>
          <a:p>
            <a:r>
              <a:rPr lang="en-US" dirty="0">
                <a:solidFill>
                  <a:srgbClr val="CC00CC"/>
                </a:solidFill>
              </a:rPr>
              <a:t>X</a:t>
            </a:r>
            <a:r>
              <a:rPr lang="en-US" baseline="-25000" dirty="0">
                <a:solidFill>
                  <a:srgbClr val="CC00CC"/>
                </a:solidFill>
              </a:rPr>
              <a:t>i </a:t>
            </a:r>
            <a:r>
              <a:rPr lang="en-US" dirty="0"/>
              <a:t>is a sentence</a:t>
            </a:r>
          </a:p>
          <a:p>
            <a:r>
              <a:rPr lang="en-US" dirty="0"/>
              <a:t>If </a:t>
            </a:r>
            <a:r>
              <a:rPr lang="en-US" dirty="0">
                <a:solidFill>
                  <a:srgbClr val="CC00CC"/>
                </a:solidFill>
                <a:sym typeface="Symbol"/>
              </a:rPr>
              <a:t> </a:t>
            </a:r>
            <a:r>
              <a:rPr lang="en-US" dirty="0"/>
              <a:t>is a sentence then </a:t>
            </a:r>
            <a:r>
              <a:rPr lang="en-US" dirty="0">
                <a:solidFill>
                  <a:srgbClr val="CC00CC"/>
                </a:solidFill>
                <a:sym typeface="Symbol"/>
              </a:rPr>
              <a:t> </a:t>
            </a:r>
            <a:r>
              <a:rPr lang="en-US" dirty="0"/>
              <a:t>is a sentence</a:t>
            </a:r>
          </a:p>
          <a:p>
            <a:r>
              <a:rPr lang="en-US" dirty="0"/>
              <a:t>If </a:t>
            </a:r>
            <a:r>
              <a:rPr lang="en-US" dirty="0">
                <a:solidFill>
                  <a:srgbClr val="CC00CC"/>
                </a:solidFill>
                <a:sym typeface="Symbol"/>
              </a:rPr>
              <a:t></a:t>
            </a:r>
            <a:r>
              <a:rPr lang="en-US" dirty="0"/>
              <a:t> and </a:t>
            </a:r>
            <a:r>
              <a:rPr lang="en-US" dirty="0">
                <a:solidFill>
                  <a:srgbClr val="CC00CC"/>
                </a:solidFill>
                <a:sym typeface="Symbol"/>
              </a:rPr>
              <a:t></a:t>
            </a:r>
            <a:r>
              <a:rPr lang="en-US" dirty="0"/>
              <a:t> are sentences then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a sentence</a:t>
            </a:r>
          </a:p>
          <a:p>
            <a:r>
              <a:rPr lang="en-US" dirty="0"/>
              <a:t>If </a:t>
            </a:r>
            <a:r>
              <a:rPr lang="en-US" dirty="0">
                <a:solidFill>
                  <a:srgbClr val="CC00CC"/>
                </a:solidFill>
                <a:sym typeface="Symbol"/>
              </a:rPr>
              <a:t></a:t>
            </a:r>
            <a:r>
              <a:rPr lang="en-US" dirty="0"/>
              <a:t> and </a:t>
            </a:r>
            <a:r>
              <a:rPr lang="en-US" dirty="0">
                <a:solidFill>
                  <a:srgbClr val="CC00CC"/>
                </a:solidFill>
                <a:sym typeface="Symbol"/>
              </a:rPr>
              <a:t></a:t>
            </a:r>
            <a:r>
              <a:rPr lang="en-US" dirty="0"/>
              <a:t> are sentences then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a sentence</a:t>
            </a:r>
          </a:p>
          <a:p>
            <a:r>
              <a:rPr lang="en-US" dirty="0"/>
              <a:t>If </a:t>
            </a:r>
            <a:r>
              <a:rPr lang="en-US" dirty="0">
                <a:solidFill>
                  <a:srgbClr val="CC00CC"/>
                </a:solidFill>
                <a:sym typeface="Symbol"/>
              </a:rPr>
              <a:t></a:t>
            </a:r>
            <a:r>
              <a:rPr lang="en-US" dirty="0"/>
              <a:t> and </a:t>
            </a:r>
            <a:r>
              <a:rPr lang="en-US" dirty="0">
                <a:solidFill>
                  <a:srgbClr val="CC00CC"/>
                </a:solidFill>
                <a:sym typeface="Symbol"/>
              </a:rPr>
              <a:t></a:t>
            </a:r>
            <a:r>
              <a:rPr lang="en-US" dirty="0"/>
              <a:t> are sentences then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a sentence</a:t>
            </a:r>
          </a:p>
          <a:p>
            <a:r>
              <a:rPr lang="en-US" dirty="0"/>
              <a:t>If </a:t>
            </a:r>
            <a:r>
              <a:rPr lang="en-US" dirty="0">
                <a:solidFill>
                  <a:srgbClr val="CC00CC"/>
                </a:solidFill>
                <a:sym typeface="Symbol"/>
              </a:rPr>
              <a:t></a:t>
            </a:r>
            <a:r>
              <a:rPr lang="en-US" dirty="0"/>
              <a:t> and </a:t>
            </a:r>
            <a:r>
              <a:rPr lang="en-US" dirty="0">
                <a:solidFill>
                  <a:srgbClr val="CC00CC"/>
                </a:solidFill>
                <a:sym typeface="Symbol"/>
              </a:rPr>
              <a:t></a:t>
            </a:r>
            <a:r>
              <a:rPr lang="en-US" dirty="0"/>
              <a:t> are sentences then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a sentence</a:t>
            </a:r>
          </a:p>
          <a:p>
            <a:r>
              <a:rPr lang="en-US" dirty="0"/>
              <a:t>And p.s. there are no other sentences!</a:t>
            </a:r>
          </a:p>
          <a:p>
            <a:endParaRPr lang="en-US" dirty="0"/>
          </a:p>
        </p:txBody>
      </p:sp>
    </p:spTree>
    <p:extLst>
      <p:ext uri="{BB962C8B-B14F-4D97-AF65-F5344CB8AC3E}">
        <p14:creationId xmlns:p14="http://schemas.microsoft.com/office/powerpoint/2010/main" val="36383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Propositional logic semantics</a:t>
            </a:r>
          </a:p>
        </p:txBody>
      </p:sp>
      <p:sp>
        <p:nvSpPr>
          <p:cNvPr id="3" name="Content Placeholder 2"/>
          <p:cNvSpPr>
            <a:spLocks noGrp="1"/>
          </p:cNvSpPr>
          <p:nvPr>
            <p:ph idx="1"/>
          </p:nvPr>
        </p:nvSpPr>
        <p:spPr/>
        <p:txBody>
          <a:bodyPr/>
          <a:lstStyle/>
          <a:p>
            <a:r>
              <a:rPr lang="en-US" dirty="0"/>
              <a:t>Let </a:t>
            </a:r>
            <a:r>
              <a:rPr lang="en-US" i="1" dirty="0">
                <a:solidFill>
                  <a:srgbClr val="CE00BB"/>
                </a:solidFill>
              </a:rPr>
              <a:t>m</a:t>
            </a:r>
            <a:r>
              <a:rPr lang="en-US" dirty="0"/>
              <a:t> be a model assigning </a:t>
            </a:r>
            <a:r>
              <a:rPr lang="en-US" dirty="0">
                <a:solidFill>
                  <a:srgbClr val="0000FF"/>
                </a:solidFill>
              </a:rPr>
              <a:t>true</a:t>
            </a:r>
            <a:r>
              <a:rPr lang="en-US" dirty="0"/>
              <a:t> or </a:t>
            </a:r>
            <a:r>
              <a:rPr lang="en-US" dirty="0">
                <a:solidFill>
                  <a:srgbClr val="0000FF"/>
                </a:solidFill>
              </a:rPr>
              <a:t>false</a:t>
            </a:r>
            <a:r>
              <a:rPr lang="en-US" dirty="0"/>
              <a:t> to {</a:t>
            </a:r>
            <a:r>
              <a:rPr lang="en-US" dirty="0">
                <a:solidFill>
                  <a:srgbClr val="CC00CC"/>
                </a:solidFill>
              </a:rPr>
              <a:t>X</a:t>
            </a:r>
            <a:r>
              <a:rPr lang="en-US" baseline="-25000" dirty="0">
                <a:solidFill>
                  <a:srgbClr val="CC00CC"/>
                </a:solidFill>
              </a:rPr>
              <a:t>1</a:t>
            </a:r>
            <a:r>
              <a:rPr lang="en-US" dirty="0"/>
              <a:t>,</a:t>
            </a:r>
            <a:r>
              <a:rPr lang="en-US" dirty="0">
                <a:solidFill>
                  <a:srgbClr val="CC00CC"/>
                </a:solidFill>
              </a:rPr>
              <a:t>X</a:t>
            </a:r>
            <a:r>
              <a:rPr lang="en-US" baseline="-25000" dirty="0">
                <a:solidFill>
                  <a:srgbClr val="CC00CC"/>
                </a:solidFill>
              </a:rPr>
              <a:t>2</a:t>
            </a:r>
            <a:r>
              <a:rPr lang="en-US" dirty="0"/>
              <a:t>,…,</a:t>
            </a:r>
            <a:r>
              <a:rPr lang="en-US" dirty="0">
                <a:solidFill>
                  <a:srgbClr val="CC00CC"/>
                </a:solidFill>
              </a:rPr>
              <a:t> </a:t>
            </a:r>
            <a:r>
              <a:rPr lang="en-US" dirty="0" err="1">
                <a:solidFill>
                  <a:srgbClr val="CC00CC"/>
                </a:solidFill>
              </a:rPr>
              <a:t>X</a:t>
            </a:r>
            <a:r>
              <a:rPr lang="en-US" baseline="-25000" dirty="0" err="1">
                <a:solidFill>
                  <a:srgbClr val="CC00CC"/>
                </a:solidFill>
              </a:rPr>
              <a:t>n</a:t>
            </a:r>
            <a:r>
              <a:rPr lang="en-US" dirty="0"/>
              <a:t>} </a:t>
            </a:r>
          </a:p>
          <a:p>
            <a:r>
              <a:rPr lang="en-US" dirty="0"/>
              <a:t>If </a:t>
            </a:r>
            <a:r>
              <a:rPr lang="en-US" dirty="0">
                <a:solidFill>
                  <a:srgbClr val="CC00CC"/>
                </a:solidFill>
                <a:sym typeface="Symbol"/>
              </a:rPr>
              <a:t> </a:t>
            </a:r>
            <a:r>
              <a:rPr lang="en-US" dirty="0"/>
              <a:t>is a symbol then </a:t>
            </a:r>
            <a:r>
              <a:rPr lang="en-US" dirty="0">
                <a:solidFill>
                  <a:srgbClr val="333299"/>
                </a:solidFill>
                <a:sym typeface="Symbol"/>
              </a:rPr>
              <a:t>its truth value is given </a:t>
            </a:r>
            <a:r>
              <a:rPr lang="en-US" dirty="0"/>
              <a:t>in </a:t>
            </a:r>
            <a:r>
              <a:rPr lang="en-US" i="1" dirty="0">
                <a:solidFill>
                  <a:srgbClr val="CE00BB"/>
                </a:solidFill>
              </a:rPr>
              <a:t>m</a:t>
            </a:r>
            <a:endParaRPr lang="en-US" dirty="0"/>
          </a:p>
          <a:p>
            <a:r>
              <a:rPr lang="en-US" dirty="0">
                <a:solidFill>
                  <a:srgbClr val="CC00CC"/>
                </a:solidFill>
                <a:sym typeface="Symbol"/>
              </a:rPr>
              <a:t> </a:t>
            </a:r>
            <a:r>
              <a:rPr lang="en-US" dirty="0"/>
              <a:t>is true in </a:t>
            </a:r>
            <a:r>
              <a:rPr lang="en-US" i="1" dirty="0">
                <a:solidFill>
                  <a:srgbClr val="CE00BB"/>
                </a:solidFill>
              </a:rPr>
              <a:t>m</a:t>
            </a:r>
            <a:r>
              <a:rPr lang="en-US" dirty="0"/>
              <a:t> </a:t>
            </a:r>
            <a:r>
              <a:rPr lang="en-US" dirty="0" err="1"/>
              <a:t>iff</a:t>
            </a:r>
            <a:r>
              <a:rPr lang="en-US" dirty="0"/>
              <a:t> </a:t>
            </a:r>
            <a:r>
              <a:rPr lang="en-US" dirty="0">
                <a:solidFill>
                  <a:srgbClr val="CC00CC"/>
                </a:solidFill>
                <a:sym typeface="Symbol"/>
              </a:rPr>
              <a:t></a:t>
            </a:r>
            <a:r>
              <a:rPr lang="en-US" dirty="0">
                <a:solidFill>
                  <a:srgbClr val="0000FF"/>
                </a:solidFill>
              </a:rPr>
              <a:t> </a:t>
            </a:r>
            <a:r>
              <a:rPr lang="en-US" dirty="0"/>
              <a:t>is false in </a:t>
            </a:r>
            <a:r>
              <a:rPr lang="en-US" i="1" dirty="0">
                <a:solidFill>
                  <a:srgbClr val="CE00BB"/>
                </a:solidFill>
              </a:rPr>
              <a:t>m</a:t>
            </a:r>
            <a:endParaRPr lang="en-US" dirty="0"/>
          </a:p>
          <a:p>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true in </a:t>
            </a:r>
            <a:r>
              <a:rPr lang="en-US" i="1" dirty="0">
                <a:solidFill>
                  <a:srgbClr val="CE00BB"/>
                </a:solidFill>
              </a:rPr>
              <a:t>m</a:t>
            </a:r>
            <a:r>
              <a:rPr lang="en-US" dirty="0"/>
              <a:t> </a:t>
            </a:r>
            <a:r>
              <a:rPr lang="en-US" dirty="0" err="1"/>
              <a:t>iff</a:t>
            </a:r>
            <a:r>
              <a:rPr lang="en-US" dirty="0"/>
              <a:t> </a:t>
            </a:r>
            <a:r>
              <a:rPr lang="en-US" dirty="0">
                <a:solidFill>
                  <a:srgbClr val="CC00CC"/>
                </a:solidFill>
                <a:sym typeface="Symbol"/>
              </a:rPr>
              <a:t></a:t>
            </a:r>
            <a:r>
              <a:rPr lang="en-US" dirty="0">
                <a:solidFill>
                  <a:srgbClr val="0000FF"/>
                </a:solidFill>
              </a:rPr>
              <a:t> </a:t>
            </a:r>
            <a:r>
              <a:rPr lang="en-US" dirty="0"/>
              <a:t>is true in </a:t>
            </a:r>
            <a:r>
              <a:rPr lang="en-US" i="1" dirty="0">
                <a:solidFill>
                  <a:srgbClr val="CE00BB"/>
                </a:solidFill>
              </a:rPr>
              <a:t>m </a:t>
            </a:r>
            <a:r>
              <a:rPr lang="en-US" u="sng" dirty="0"/>
              <a:t>and</a:t>
            </a:r>
            <a:r>
              <a:rPr lang="en-US" dirty="0"/>
              <a:t> </a:t>
            </a:r>
            <a:r>
              <a:rPr lang="en-US" dirty="0">
                <a:solidFill>
                  <a:srgbClr val="CC00CC"/>
                </a:solidFill>
                <a:sym typeface="Symbol"/>
              </a:rPr>
              <a:t></a:t>
            </a:r>
            <a:r>
              <a:rPr lang="en-US" dirty="0">
                <a:solidFill>
                  <a:srgbClr val="0000FF"/>
                </a:solidFill>
              </a:rPr>
              <a:t> </a:t>
            </a:r>
            <a:r>
              <a:rPr lang="en-US" dirty="0"/>
              <a:t>is true in </a:t>
            </a:r>
            <a:r>
              <a:rPr lang="en-US" i="1" dirty="0">
                <a:solidFill>
                  <a:srgbClr val="CE00BB"/>
                </a:solidFill>
              </a:rPr>
              <a:t>m</a:t>
            </a:r>
            <a:endParaRPr lang="en-US" dirty="0"/>
          </a:p>
          <a:p>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true in </a:t>
            </a:r>
            <a:r>
              <a:rPr lang="en-US" i="1" dirty="0">
                <a:solidFill>
                  <a:srgbClr val="CE00BB"/>
                </a:solidFill>
              </a:rPr>
              <a:t>m</a:t>
            </a:r>
            <a:r>
              <a:rPr lang="en-US" dirty="0"/>
              <a:t> </a:t>
            </a:r>
            <a:r>
              <a:rPr lang="en-US" dirty="0" err="1"/>
              <a:t>iff</a:t>
            </a:r>
            <a:r>
              <a:rPr lang="en-US" dirty="0"/>
              <a:t> </a:t>
            </a:r>
            <a:r>
              <a:rPr lang="en-US" dirty="0">
                <a:solidFill>
                  <a:srgbClr val="CC00CC"/>
                </a:solidFill>
                <a:sym typeface="Symbol"/>
              </a:rPr>
              <a:t></a:t>
            </a:r>
            <a:r>
              <a:rPr lang="en-US" dirty="0">
                <a:solidFill>
                  <a:srgbClr val="0000FF"/>
                </a:solidFill>
              </a:rPr>
              <a:t> </a:t>
            </a:r>
            <a:r>
              <a:rPr lang="en-US" dirty="0"/>
              <a:t>is true in </a:t>
            </a:r>
            <a:r>
              <a:rPr lang="en-US" i="1" dirty="0">
                <a:solidFill>
                  <a:srgbClr val="CE00BB"/>
                </a:solidFill>
              </a:rPr>
              <a:t>m </a:t>
            </a:r>
            <a:r>
              <a:rPr lang="en-US" u="sng" dirty="0"/>
              <a:t>or</a:t>
            </a:r>
            <a:r>
              <a:rPr lang="en-US" dirty="0"/>
              <a:t> </a:t>
            </a:r>
            <a:r>
              <a:rPr lang="en-US" dirty="0">
                <a:solidFill>
                  <a:srgbClr val="CC00CC"/>
                </a:solidFill>
                <a:sym typeface="Symbol"/>
              </a:rPr>
              <a:t></a:t>
            </a:r>
            <a:r>
              <a:rPr lang="en-US" dirty="0">
                <a:solidFill>
                  <a:srgbClr val="0000FF"/>
                </a:solidFill>
              </a:rPr>
              <a:t> </a:t>
            </a:r>
            <a:r>
              <a:rPr lang="en-US" dirty="0"/>
              <a:t>is true in </a:t>
            </a:r>
            <a:r>
              <a:rPr lang="en-US" i="1" dirty="0">
                <a:solidFill>
                  <a:srgbClr val="CE00BB"/>
                </a:solidFill>
              </a:rPr>
              <a:t>m</a:t>
            </a:r>
            <a:endParaRPr lang="en-US" dirty="0"/>
          </a:p>
          <a:p>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true in </a:t>
            </a:r>
            <a:r>
              <a:rPr lang="en-US" i="1" dirty="0">
                <a:solidFill>
                  <a:srgbClr val="CE00BB"/>
                </a:solidFill>
              </a:rPr>
              <a:t>m</a:t>
            </a:r>
            <a:r>
              <a:rPr lang="en-US" dirty="0"/>
              <a:t> </a:t>
            </a:r>
            <a:r>
              <a:rPr lang="en-US" dirty="0" err="1"/>
              <a:t>iff</a:t>
            </a:r>
            <a:r>
              <a:rPr lang="en-US" dirty="0"/>
              <a:t> </a:t>
            </a:r>
            <a:r>
              <a:rPr lang="en-US" dirty="0">
                <a:solidFill>
                  <a:srgbClr val="CC00CC"/>
                </a:solidFill>
                <a:sym typeface="Symbol"/>
              </a:rPr>
              <a:t></a:t>
            </a:r>
            <a:r>
              <a:rPr lang="en-US" dirty="0">
                <a:solidFill>
                  <a:srgbClr val="0000FF"/>
                </a:solidFill>
              </a:rPr>
              <a:t> </a:t>
            </a:r>
            <a:r>
              <a:rPr lang="en-US" dirty="0"/>
              <a:t>is false in </a:t>
            </a:r>
            <a:r>
              <a:rPr lang="en-US" i="1" dirty="0">
                <a:solidFill>
                  <a:srgbClr val="CE00BB"/>
                </a:solidFill>
              </a:rPr>
              <a:t>m </a:t>
            </a:r>
            <a:r>
              <a:rPr lang="en-US" u="sng" dirty="0"/>
              <a:t>or</a:t>
            </a:r>
            <a:r>
              <a:rPr lang="en-US" dirty="0"/>
              <a:t> </a:t>
            </a:r>
            <a:r>
              <a:rPr lang="en-US" dirty="0">
                <a:solidFill>
                  <a:srgbClr val="CC00CC"/>
                </a:solidFill>
                <a:sym typeface="Symbol"/>
              </a:rPr>
              <a:t></a:t>
            </a:r>
            <a:r>
              <a:rPr lang="en-US" dirty="0">
                <a:solidFill>
                  <a:srgbClr val="0000FF"/>
                </a:solidFill>
              </a:rPr>
              <a:t> </a:t>
            </a:r>
            <a:r>
              <a:rPr lang="en-US" dirty="0"/>
              <a:t>is true in </a:t>
            </a:r>
            <a:r>
              <a:rPr lang="en-US" i="1" dirty="0">
                <a:solidFill>
                  <a:srgbClr val="CE00BB"/>
                </a:solidFill>
              </a:rPr>
              <a:t>m</a:t>
            </a:r>
            <a:endParaRPr lang="en-US" dirty="0"/>
          </a:p>
          <a:p>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true in </a:t>
            </a:r>
            <a:r>
              <a:rPr lang="en-US" i="1" dirty="0">
                <a:solidFill>
                  <a:srgbClr val="CE00BB"/>
                </a:solidFill>
              </a:rPr>
              <a:t>m</a:t>
            </a:r>
            <a:r>
              <a:rPr lang="en-US" dirty="0"/>
              <a:t> </a:t>
            </a:r>
            <a:r>
              <a:rPr lang="en-US" dirty="0" err="1"/>
              <a:t>iff</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true in </a:t>
            </a:r>
            <a:r>
              <a:rPr lang="en-US" i="1" dirty="0">
                <a:solidFill>
                  <a:srgbClr val="CE00BB"/>
                </a:solidFill>
              </a:rPr>
              <a:t>m</a:t>
            </a:r>
            <a:r>
              <a:rPr lang="en-US" dirty="0"/>
              <a:t> </a:t>
            </a:r>
            <a:r>
              <a:rPr lang="en-US" u="sng" dirty="0"/>
              <a:t>and</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true in </a:t>
            </a:r>
            <a:r>
              <a:rPr lang="en-US" i="1" dirty="0">
                <a:solidFill>
                  <a:srgbClr val="CE00BB"/>
                </a:solidFill>
              </a:rPr>
              <a:t>m</a:t>
            </a:r>
            <a:endParaRPr lang="en-US" dirty="0"/>
          </a:p>
        </p:txBody>
      </p:sp>
    </p:spTree>
    <p:extLst>
      <p:ext uri="{BB962C8B-B14F-4D97-AF65-F5344CB8AC3E}">
        <p14:creationId xmlns:p14="http://schemas.microsoft.com/office/powerpoint/2010/main" val="213352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21A-7888-8041-8721-28FC94F4A822}"/>
              </a:ext>
            </a:extLst>
          </p:cNvPr>
          <p:cNvSpPr>
            <a:spLocks noGrp="1"/>
          </p:cNvSpPr>
          <p:nvPr>
            <p:ph type="title"/>
          </p:nvPr>
        </p:nvSpPr>
        <p:spPr/>
        <p:txBody>
          <a:bodyPr/>
          <a:lstStyle/>
          <a:p>
            <a:r>
              <a:rPr lang="en-US" dirty="0"/>
              <a:t>THEOREM PROVING using Inference Rules </a:t>
            </a:r>
          </a:p>
        </p:txBody>
      </p:sp>
      <p:sp>
        <p:nvSpPr>
          <p:cNvPr id="3" name="Content Placeholder 2">
            <a:extLst>
              <a:ext uri="{FF2B5EF4-FFF2-40B4-BE49-F238E27FC236}">
                <a16:creationId xmlns:a16="http://schemas.microsoft.com/office/drawing/2014/main" id="{D2316990-E158-8E47-B9B8-FD0589462374}"/>
              </a:ext>
            </a:extLst>
          </p:cNvPr>
          <p:cNvSpPr>
            <a:spLocks noGrp="1"/>
          </p:cNvSpPr>
          <p:nvPr>
            <p:ph idx="1"/>
          </p:nvPr>
        </p:nvSpPr>
        <p:spPr/>
        <p:txBody>
          <a:bodyPr/>
          <a:lstStyle/>
          <a:p>
            <a:r>
              <a:rPr lang="en-US" dirty="0"/>
              <a:t>If the </a:t>
            </a:r>
            <a:r>
              <a:rPr lang="en-US" dirty="0">
                <a:highlight>
                  <a:srgbClr val="FF0000"/>
                </a:highlight>
              </a:rPr>
              <a:t>number of models is large</a:t>
            </a:r>
            <a:r>
              <a:rPr lang="en-US" dirty="0"/>
              <a:t> but the length of the proof is short, then theorem proving can be more efficient than model checking.</a:t>
            </a:r>
          </a:p>
          <a:p>
            <a:endParaRPr lang="en-US" dirty="0"/>
          </a:p>
          <a:p>
            <a:r>
              <a:rPr lang="en-US" dirty="0"/>
              <a:t>logical equivalence: two sentences </a:t>
            </a:r>
            <a:r>
              <a:rPr lang="el-GR" dirty="0"/>
              <a:t>α </a:t>
            </a:r>
            <a:r>
              <a:rPr lang="en-US" dirty="0"/>
              <a:t>and </a:t>
            </a:r>
            <a:r>
              <a:rPr lang="el-GR" dirty="0"/>
              <a:t>β </a:t>
            </a:r>
            <a:r>
              <a:rPr lang="en-US" dirty="0"/>
              <a:t>are logically equivalent if they are true in the same set of models. </a:t>
            </a:r>
          </a:p>
          <a:p>
            <a:pPr lvl="1"/>
            <a:r>
              <a:rPr lang="en-US" dirty="0"/>
              <a:t>We write this as </a:t>
            </a:r>
            <a:r>
              <a:rPr lang="el-GR" dirty="0"/>
              <a:t>α ≡ β. </a:t>
            </a:r>
            <a:r>
              <a:rPr lang="en-US" dirty="0"/>
              <a:t>For example, </a:t>
            </a:r>
          </a:p>
          <a:p>
            <a:pPr lvl="1"/>
            <a:r>
              <a:rPr lang="en-US" dirty="0"/>
              <a:t>we can easily show (using truth tables) that P ∧ Q and Q ∧ P are logically equivalent;</a:t>
            </a:r>
          </a:p>
          <a:p>
            <a:endParaRPr lang="en-US" dirty="0"/>
          </a:p>
        </p:txBody>
      </p:sp>
      <p:pic>
        <p:nvPicPr>
          <p:cNvPr id="4" name="Picture 3">
            <a:extLst>
              <a:ext uri="{FF2B5EF4-FFF2-40B4-BE49-F238E27FC236}">
                <a16:creationId xmlns:a16="http://schemas.microsoft.com/office/drawing/2014/main" id="{523BE60C-C3D9-8449-B832-DAB98E0F1F32}"/>
              </a:ext>
            </a:extLst>
          </p:cNvPr>
          <p:cNvPicPr>
            <a:picLocks noChangeAspect="1"/>
          </p:cNvPicPr>
          <p:nvPr/>
        </p:nvPicPr>
        <p:blipFill>
          <a:blip r:embed="rId2"/>
          <a:stretch>
            <a:fillRect/>
          </a:stretch>
        </p:blipFill>
        <p:spPr>
          <a:xfrm>
            <a:off x="2044699" y="6126166"/>
            <a:ext cx="6131231" cy="617534"/>
          </a:xfrm>
          <a:prstGeom prst="rect">
            <a:avLst/>
          </a:prstGeom>
        </p:spPr>
      </p:pic>
    </p:spTree>
    <p:extLst>
      <p:ext uri="{BB962C8B-B14F-4D97-AF65-F5344CB8AC3E}">
        <p14:creationId xmlns:p14="http://schemas.microsoft.com/office/powerpoint/2010/main" val="3974543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8B5F-DB3A-614F-80BF-71B48DF8D2E8}"/>
              </a:ext>
            </a:extLst>
          </p:cNvPr>
          <p:cNvSpPr>
            <a:spLocks noGrp="1"/>
          </p:cNvSpPr>
          <p:nvPr>
            <p:ph type="title"/>
          </p:nvPr>
        </p:nvSpPr>
        <p:spPr/>
        <p:txBody>
          <a:bodyPr/>
          <a:lstStyle/>
          <a:p>
            <a:r>
              <a:rPr lang="en-US" dirty="0"/>
              <a:t>Logical equivalence</a:t>
            </a:r>
          </a:p>
        </p:txBody>
      </p:sp>
      <p:sp>
        <p:nvSpPr>
          <p:cNvPr id="3" name="Content Placeholder 2">
            <a:extLst>
              <a:ext uri="{FF2B5EF4-FFF2-40B4-BE49-F238E27FC236}">
                <a16:creationId xmlns:a16="http://schemas.microsoft.com/office/drawing/2014/main" id="{1128E8A5-6669-D543-BFCF-E379A3C3645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97B6DA-3C97-9B41-9326-D9D9E7419090}"/>
              </a:ext>
            </a:extLst>
          </p:cNvPr>
          <p:cNvPicPr>
            <a:picLocks noChangeAspect="1"/>
          </p:cNvPicPr>
          <p:nvPr/>
        </p:nvPicPr>
        <p:blipFill>
          <a:blip r:embed="rId2"/>
          <a:stretch>
            <a:fillRect/>
          </a:stretch>
        </p:blipFill>
        <p:spPr>
          <a:xfrm>
            <a:off x="871458" y="1117600"/>
            <a:ext cx="10449084" cy="5429252"/>
          </a:xfrm>
          <a:prstGeom prst="rect">
            <a:avLst/>
          </a:prstGeom>
        </p:spPr>
      </p:pic>
    </p:spTree>
    <p:extLst>
      <p:ext uri="{BB962C8B-B14F-4D97-AF65-F5344CB8AC3E}">
        <p14:creationId xmlns:p14="http://schemas.microsoft.com/office/powerpoint/2010/main" val="2291280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61B7-3847-F74E-BCB3-50F2576B6835}"/>
              </a:ext>
            </a:extLst>
          </p:cNvPr>
          <p:cNvSpPr>
            <a:spLocks noGrp="1"/>
          </p:cNvSpPr>
          <p:nvPr>
            <p:ph type="title"/>
          </p:nvPr>
        </p:nvSpPr>
        <p:spPr/>
        <p:txBody>
          <a:bodyPr/>
          <a:lstStyle/>
          <a:p>
            <a:r>
              <a:rPr lang="en-US" dirty="0"/>
              <a:t>Inference and proofs</a:t>
            </a:r>
          </a:p>
        </p:txBody>
      </p:sp>
      <p:sp>
        <p:nvSpPr>
          <p:cNvPr id="3" name="Content Placeholder 2">
            <a:extLst>
              <a:ext uri="{FF2B5EF4-FFF2-40B4-BE49-F238E27FC236}">
                <a16:creationId xmlns:a16="http://schemas.microsoft.com/office/drawing/2014/main" id="{0D44AA98-9380-DE49-A9CF-A1075F87CE0C}"/>
              </a:ext>
            </a:extLst>
          </p:cNvPr>
          <p:cNvSpPr>
            <a:spLocks noGrp="1"/>
          </p:cNvSpPr>
          <p:nvPr>
            <p:ph idx="1"/>
          </p:nvPr>
        </p:nvSpPr>
        <p:spPr/>
        <p:txBody>
          <a:bodyPr/>
          <a:lstStyle/>
          <a:p>
            <a:r>
              <a:rPr lang="en-US" dirty="0"/>
              <a:t>derive a proof—a chain of conclusions that leads to the desired goal. </a:t>
            </a:r>
          </a:p>
          <a:p>
            <a:r>
              <a:rPr lang="en-US" dirty="0"/>
              <a:t>The best-known rule is called </a:t>
            </a:r>
            <a:r>
              <a:rPr lang="en-US" dirty="0">
                <a:highlight>
                  <a:srgbClr val="FF0000"/>
                </a:highlight>
              </a:rPr>
              <a:t>Modus Ponens </a:t>
            </a:r>
            <a:r>
              <a:rPr lang="en-US" dirty="0"/>
              <a:t>and is written</a:t>
            </a:r>
          </a:p>
          <a:p>
            <a:endParaRPr lang="en-US" dirty="0"/>
          </a:p>
        </p:txBody>
      </p:sp>
      <p:pic>
        <p:nvPicPr>
          <p:cNvPr id="4" name="Picture 3">
            <a:extLst>
              <a:ext uri="{FF2B5EF4-FFF2-40B4-BE49-F238E27FC236}">
                <a16:creationId xmlns:a16="http://schemas.microsoft.com/office/drawing/2014/main" id="{F360810D-9591-A145-B57F-34C1641B8469}"/>
              </a:ext>
            </a:extLst>
          </p:cNvPr>
          <p:cNvPicPr>
            <a:picLocks noChangeAspect="1"/>
          </p:cNvPicPr>
          <p:nvPr/>
        </p:nvPicPr>
        <p:blipFill>
          <a:blip r:embed="rId2"/>
          <a:stretch>
            <a:fillRect/>
          </a:stretch>
        </p:blipFill>
        <p:spPr>
          <a:xfrm>
            <a:off x="3803649" y="3429000"/>
            <a:ext cx="3735705" cy="1346200"/>
          </a:xfrm>
          <a:prstGeom prst="rect">
            <a:avLst/>
          </a:prstGeom>
        </p:spPr>
      </p:pic>
    </p:spTree>
    <p:extLst>
      <p:ext uri="{BB962C8B-B14F-4D97-AF65-F5344CB8AC3E}">
        <p14:creationId xmlns:p14="http://schemas.microsoft.com/office/powerpoint/2010/main" val="1243125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FA94-115D-6A46-B516-211DEB46AAF2}"/>
              </a:ext>
            </a:extLst>
          </p:cNvPr>
          <p:cNvSpPr>
            <a:spLocks noGrp="1"/>
          </p:cNvSpPr>
          <p:nvPr>
            <p:ph type="title"/>
          </p:nvPr>
        </p:nvSpPr>
        <p:spPr/>
        <p:txBody>
          <a:bodyPr/>
          <a:lstStyle/>
          <a:p>
            <a:r>
              <a:rPr lang="en-US" dirty="0"/>
              <a:t>For example</a:t>
            </a:r>
          </a:p>
        </p:txBody>
      </p:sp>
      <p:sp>
        <p:nvSpPr>
          <p:cNvPr id="3" name="Content Placeholder 2">
            <a:extLst>
              <a:ext uri="{FF2B5EF4-FFF2-40B4-BE49-F238E27FC236}">
                <a16:creationId xmlns:a16="http://schemas.microsoft.com/office/drawing/2014/main" id="{19DD2417-D2B7-F74A-9F6D-D4E25C812CD2}"/>
              </a:ext>
            </a:extLst>
          </p:cNvPr>
          <p:cNvSpPr>
            <a:spLocks noGrp="1"/>
          </p:cNvSpPr>
          <p:nvPr>
            <p:ph idx="1"/>
          </p:nvPr>
        </p:nvSpPr>
        <p:spPr>
          <a:xfrm>
            <a:off x="4978400" y="4013200"/>
            <a:ext cx="6858000" cy="2697166"/>
          </a:xfrm>
        </p:spPr>
        <p:txBody>
          <a:bodyPr/>
          <a:lstStyle/>
          <a:p>
            <a:pPr marL="0" indent="0">
              <a:buNone/>
            </a:pPr>
            <a:r>
              <a:rPr lang="en-US" dirty="0"/>
              <a:t>If it is raining, then Harry is inside. </a:t>
            </a:r>
          </a:p>
          <a:p>
            <a:pPr marL="0" indent="0">
              <a:buNone/>
            </a:pPr>
            <a:r>
              <a:rPr lang="en-US" dirty="0"/>
              <a:t>	It is raining.</a:t>
            </a:r>
          </a:p>
          <a:p>
            <a:pPr marL="0" indent="0">
              <a:buNone/>
            </a:pPr>
            <a:r>
              <a:rPr lang="en-US" dirty="0"/>
              <a:t>-------------------------------</a:t>
            </a:r>
          </a:p>
          <a:p>
            <a:pPr marL="0" indent="0">
              <a:buNone/>
            </a:pPr>
            <a:r>
              <a:rPr lang="en-US" dirty="0"/>
              <a:t>Harry is inside. </a:t>
            </a:r>
          </a:p>
          <a:p>
            <a:pPr marL="0" indent="0" algn="r">
              <a:buNone/>
            </a:pPr>
            <a:r>
              <a:rPr lang="en-US" dirty="0">
                <a:solidFill>
                  <a:srgbClr val="FF0000"/>
                </a:solidFill>
              </a:rPr>
              <a:t>Modus Ponens</a:t>
            </a:r>
          </a:p>
        </p:txBody>
      </p:sp>
      <p:pic>
        <p:nvPicPr>
          <p:cNvPr id="4" name="Picture 3">
            <a:extLst>
              <a:ext uri="{FF2B5EF4-FFF2-40B4-BE49-F238E27FC236}">
                <a16:creationId xmlns:a16="http://schemas.microsoft.com/office/drawing/2014/main" id="{E972D5D0-7AD0-2541-932E-2C46C7C1A2FE}"/>
              </a:ext>
            </a:extLst>
          </p:cNvPr>
          <p:cNvPicPr>
            <a:picLocks noChangeAspect="1"/>
          </p:cNvPicPr>
          <p:nvPr/>
        </p:nvPicPr>
        <p:blipFill>
          <a:blip r:embed="rId2"/>
          <a:stretch>
            <a:fillRect/>
          </a:stretch>
        </p:blipFill>
        <p:spPr>
          <a:xfrm>
            <a:off x="2641600" y="1397000"/>
            <a:ext cx="1337293" cy="1016343"/>
          </a:xfrm>
          <a:prstGeom prst="rect">
            <a:avLst/>
          </a:prstGeom>
        </p:spPr>
      </p:pic>
      <p:sp>
        <p:nvSpPr>
          <p:cNvPr id="5" name="Content Placeholder 2">
            <a:extLst>
              <a:ext uri="{FF2B5EF4-FFF2-40B4-BE49-F238E27FC236}">
                <a16:creationId xmlns:a16="http://schemas.microsoft.com/office/drawing/2014/main" id="{5CE4B407-7AAB-F644-A5AA-8708EF243C54}"/>
              </a:ext>
            </a:extLst>
          </p:cNvPr>
          <p:cNvSpPr txBox="1">
            <a:spLocks/>
          </p:cNvSpPr>
          <p:nvPr/>
        </p:nvSpPr>
        <p:spPr bwMode="auto">
          <a:xfrm>
            <a:off x="4807954" y="1097360"/>
            <a:ext cx="6977646" cy="2351881"/>
          </a:xfrm>
          <a:prstGeom prst="rect">
            <a:avLst/>
          </a:prstGeom>
          <a:noFill/>
          <a:ln w="9525">
            <a:noFill/>
            <a:miter lim="800000"/>
            <a:headEnd/>
            <a:tailEnd/>
          </a:ln>
        </p:spPr>
        <p:txBody>
          <a:bodyPr vert="horz" wrap="square" lIns="91434" tIns="45718" rIns="91434"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dirty="0"/>
              <a:t>Harry is friends with Ron and Hermione. </a:t>
            </a:r>
          </a:p>
          <a:p>
            <a:pPr marL="0" indent="0">
              <a:buNone/>
            </a:pPr>
            <a:r>
              <a:rPr lang="en-US" dirty="0"/>
              <a:t>------------------------------------------</a:t>
            </a:r>
          </a:p>
          <a:p>
            <a:pPr marL="0" indent="0">
              <a:buNone/>
            </a:pPr>
            <a:r>
              <a:rPr lang="en-US" dirty="0"/>
              <a:t>Harry is friends with Hermione. </a:t>
            </a:r>
          </a:p>
          <a:p>
            <a:pPr marL="0" indent="0" algn="r">
              <a:buNone/>
            </a:pPr>
            <a:r>
              <a:rPr lang="en-US" dirty="0">
                <a:solidFill>
                  <a:srgbClr val="FF0000"/>
                </a:solidFill>
              </a:rPr>
              <a:t>And Elimination </a:t>
            </a:r>
          </a:p>
        </p:txBody>
      </p:sp>
      <p:pic>
        <p:nvPicPr>
          <p:cNvPr id="6" name="Picture 5">
            <a:extLst>
              <a:ext uri="{FF2B5EF4-FFF2-40B4-BE49-F238E27FC236}">
                <a16:creationId xmlns:a16="http://schemas.microsoft.com/office/drawing/2014/main" id="{E8F8ADE7-384A-0041-9EF2-827131E5A40C}"/>
              </a:ext>
            </a:extLst>
          </p:cNvPr>
          <p:cNvPicPr>
            <a:picLocks noChangeAspect="1"/>
          </p:cNvPicPr>
          <p:nvPr/>
        </p:nvPicPr>
        <p:blipFill>
          <a:blip r:embed="rId3"/>
          <a:stretch>
            <a:fillRect/>
          </a:stretch>
        </p:blipFill>
        <p:spPr>
          <a:xfrm>
            <a:off x="773747" y="4688683"/>
            <a:ext cx="2820353" cy="1016343"/>
          </a:xfrm>
          <a:prstGeom prst="rect">
            <a:avLst/>
          </a:prstGeom>
        </p:spPr>
      </p:pic>
    </p:spTree>
    <p:extLst>
      <p:ext uri="{BB962C8B-B14F-4D97-AF65-F5344CB8AC3E}">
        <p14:creationId xmlns:p14="http://schemas.microsoft.com/office/powerpoint/2010/main" val="174218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8F98F-A11C-204C-8AD7-04E75612DA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D1C797-59A2-5D42-B97A-444A6C6C53FC}"/>
              </a:ext>
            </a:extLst>
          </p:cNvPr>
          <p:cNvSpPr>
            <a:spLocks noGrp="1"/>
          </p:cNvSpPr>
          <p:nvPr>
            <p:ph idx="1"/>
          </p:nvPr>
        </p:nvSpPr>
        <p:spPr/>
        <p:txBody>
          <a:bodyPr/>
          <a:lstStyle/>
          <a:p>
            <a:pPr marL="0" indent="0" algn="r">
              <a:buNone/>
            </a:pPr>
            <a:r>
              <a:rPr lang="en-US" dirty="0">
                <a:solidFill>
                  <a:srgbClr val="FF0000"/>
                </a:solidFill>
              </a:rPr>
              <a:t>biconditional elimination</a:t>
            </a:r>
          </a:p>
          <a:p>
            <a:pPr marL="0" indent="0">
              <a:buNone/>
            </a:pPr>
            <a:r>
              <a:rPr lang="en-US" dirty="0"/>
              <a:t>It is raining if and only if Harry is inside. </a:t>
            </a:r>
          </a:p>
          <a:p>
            <a:pPr marL="0" indent="0">
              <a:buNone/>
            </a:pPr>
            <a:r>
              <a:rPr lang="en-US" dirty="0"/>
              <a:t>--------------------------------------------------------</a:t>
            </a:r>
          </a:p>
          <a:p>
            <a:pPr marL="0" indent="0">
              <a:buNone/>
            </a:pPr>
            <a:r>
              <a:rPr lang="en-US" dirty="0"/>
              <a:t>If it is raining, then Harry is inside, </a:t>
            </a:r>
          </a:p>
          <a:p>
            <a:pPr marL="0" indent="0">
              <a:buNone/>
            </a:pPr>
            <a:r>
              <a:rPr lang="en-US" dirty="0"/>
              <a:t>and if Harry is inside, then it is raining </a:t>
            </a:r>
          </a:p>
          <a:p>
            <a:endParaRPr lang="en-US" dirty="0"/>
          </a:p>
        </p:txBody>
      </p:sp>
      <p:pic>
        <p:nvPicPr>
          <p:cNvPr id="4" name="Picture 3">
            <a:extLst>
              <a:ext uri="{FF2B5EF4-FFF2-40B4-BE49-F238E27FC236}">
                <a16:creationId xmlns:a16="http://schemas.microsoft.com/office/drawing/2014/main" id="{D2579B08-6F21-8443-AE53-054E20B343F1}"/>
              </a:ext>
            </a:extLst>
          </p:cNvPr>
          <p:cNvPicPr>
            <a:picLocks noChangeAspect="1"/>
          </p:cNvPicPr>
          <p:nvPr/>
        </p:nvPicPr>
        <p:blipFill>
          <a:blip r:embed="rId2"/>
          <a:stretch>
            <a:fillRect/>
          </a:stretch>
        </p:blipFill>
        <p:spPr>
          <a:xfrm>
            <a:off x="4540250" y="5149848"/>
            <a:ext cx="6436194" cy="819152"/>
          </a:xfrm>
          <a:prstGeom prst="rect">
            <a:avLst/>
          </a:prstGeom>
        </p:spPr>
      </p:pic>
    </p:spTree>
    <p:extLst>
      <p:ext uri="{BB962C8B-B14F-4D97-AF65-F5344CB8AC3E}">
        <p14:creationId xmlns:p14="http://schemas.microsoft.com/office/powerpoint/2010/main" val="3727182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276B6-566B-7E4D-B47F-E5EECE6147BE}"/>
              </a:ext>
            </a:extLst>
          </p:cNvPr>
          <p:cNvSpPr>
            <a:spLocks noGrp="1"/>
          </p:cNvSpPr>
          <p:nvPr>
            <p:ph type="title"/>
          </p:nvPr>
        </p:nvSpPr>
        <p:spPr/>
        <p:txBody>
          <a:bodyPr/>
          <a:lstStyle/>
          <a:p>
            <a:r>
              <a:rPr lang="en-US" dirty="0"/>
              <a:t>Knowledge-Based Agent</a:t>
            </a:r>
          </a:p>
        </p:txBody>
      </p:sp>
      <p:sp>
        <p:nvSpPr>
          <p:cNvPr id="3" name="Content Placeholder 2">
            <a:extLst>
              <a:ext uri="{FF2B5EF4-FFF2-40B4-BE49-F238E27FC236}">
                <a16:creationId xmlns:a16="http://schemas.microsoft.com/office/drawing/2014/main" id="{7D4F07D7-55A6-3B4A-92B1-46DFFD54C421}"/>
              </a:ext>
            </a:extLst>
          </p:cNvPr>
          <p:cNvSpPr>
            <a:spLocks noGrp="1"/>
          </p:cNvSpPr>
          <p:nvPr>
            <p:ph idx="1"/>
          </p:nvPr>
        </p:nvSpPr>
        <p:spPr>
          <a:xfrm>
            <a:off x="406400" y="1397002"/>
            <a:ext cx="11785600" cy="4729164"/>
          </a:xfrm>
        </p:spPr>
        <p:txBody>
          <a:bodyPr/>
          <a:lstStyle/>
          <a:p>
            <a:pPr marL="457165" lvl="1" indent="0">
              <a:buNone/>
            </a:pPr>
            <a:r>
              <a:rPr lang="en-US" dirty="0"/>
              <a:t>A gents that reason by operating on internal representations of knowledge</a:t>
            </a:r>
          </a:p>
          <a:p>
            <a:pPr marL="457165" lvl="1" indent="0">
              <a:buNone/>
            </a:pPr>
            <a:r>
              <a:rPr lang="en-US" dirty="0"/>
              <a:t> </a:t>
            </a:r>
          </a:p>
          <a:p>
            <a:pPr lvl="1"/>
            <a:r>
              <a:rPr lang="en-US" b="1" dirty="0"/>
              <a:t>If it didn't rain, Harry visited Hagrid today. </a:t>
            </a:r>
          </a:p>
          <a:p>
            <a:pPr lvl="1"/>
            <a:r>
              <a:rPr lang="en-US" dirty="0"/>
              <a:t>Harry visited Hagrid or Dumbledore today, but not both. </a:t>
            </a:r>
          </a:p>
          <a:p>
            <a:pPr lvl="1"/>
            <a:r>
              <a:rPr lang="en-US" dirty="0"/>
              <a:t>Harry visited Dumbledore today. </a:t>
            </a:r>
          </a:p>
          <a:p>
            <a:pPr marL="457165" lvl="1" indent="0">
              <a:buNone/>
            </a:pPr>
            <a:r>
              <a:rPr lang="en-US" dirty="0"/>
              <a:t>--------------------------------------------------</a:t>
            </a:r>
          </a:p>
          <a:p>
            <a:pPr lvl="1"/>
            <a:r>
              <a:rPr lang="en-US" dirty="0"/>
              <a:t>It rained today. </a:t>
            </a:r>
          </a:p>
          <a:p>
            <a:pPr lvl="1"/>
            <a:r>
              <a:rPr lang="en-US" dirty="0"/>
              <a:t>Harry did not visit Hagrid today. </a:t>
            </a:r>
          </a:p>
          <a:p>
            <a:pPr lvl="1"/>
            <a:endParaRPr lang="en-US" dirty="0"/>
          </a:p>
        </p:txBody>
      </p:sp>
    </p:spTree>
    <p:extLst>
      <p:ext uri="{BB962C8B-B14F-4D97-AF65-F5344CB8AC3E}">
        <p14:creationId xmlns:p14="http://schemas.microsoft.com/office/powerpoint/2010/main" val="114772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D2080-2789-5540-994A-D8D332A87A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C3F9B2-26DE-7F4A-9331-4D7B0B35B885}"/>
              </a:ext>
            </a:extLst>
          </p:cNvPr>
          <p:cNvSpPr>
            <a:spLocks noGrp="1"/>
          </p:cNvSpPr>
          <p:nvPr>
            <p:ph idx="1"/>
          </p:nvPr>
        </p:nvSpPr>
        <p:spPr/>
        <p:txBody>
          <a:bodyPr/>
          <a:lstStyle/>
          <a:p>
            <a:pPr marL="0" indent="0">
              <a:buNone/>
            </a:pPr>
            <a:r>
              <a:rPr lang="en-US" dirty="0"/>
              <a:t>It is not true that Harry did not pass the test.  </a:t>
            </a:r>
          </a:p>
          <a:p>
            <a:pPr marL="0" indent="0">
              <a:buNone/>
            </a:pPr>
            <a:r>
              <a:rPr lang="en-US" dirty="0"/>
              <a:t>------------------------------------</a:t>
            </a:r>
          </a:p>
          <a:p>
            <a:pPr marL="0" indent="0">
              <a:buNone/>
            </a:pPr>
            <a:r>
              <a:rPr lang="en-US" dirty="0"/>
              <a:t>Harry passed the test. </a:t>
            </a:r>
          </a:p>
          <a:p>
            <a:pPr marL="0" indent="0" algn="r">
              <a:buNone/>
            </a:pPr>
            <a:r>
              <a:rPr lang="en-US" dirty="0">
                <a:solidFill>
                  <a:srgbClr val="FF0000"/>
                </a:solidFill>
              </a:rPr>
              <a:t>Double Negation Elimination </a:t>
            </a:r>
          </a:p>
          <a:p>
            <a:pPr marL="0" indent="0">
              <a:buNone/>
            </a:pPr>
            <a:endParaRPr lang="en-US" dirty="0"/>
          </a:p>
          <a:p>
            <a:pPr marL="0" indent="0">
              <a:buNone/>
            </a:pPr>
            <a:r>
              <a:rPr lang="el-GR" dirty="0"/>
              <a:t>¬(¬</a:t>
            </a:r>
            <a:r>
              <a:rPr lang="el-GR" i="1" dirty="0"/>
              <a:t>α</a:t>
            </a:r>
            <a:r>
              <a:rPr lang="el-GR" dirty="0"/>
              <a:t>) </a:t>
            </a:r>
            <a:endParaRPr lang="en-US" dirty="0"/>
          </a:p>
          <a:p>
            <a:pPr marL="0" indent="0">
              <a:buNone/>
            </a:pPr>
            <a:r>
              <a:rPr lang="en-US" dirty="0"/>
              <a:t>---------</a:t>
            </a:r>
          </a:p>
          <a:p>
            <a:pPr marL="0" indent="0">
              <a:buNone/>
            </a:pPr>
            <a:r>
              <a:rPr lang="en-US" i="1" dirty="0"/>
              <a:t>    </a:t>
            </a:r>
            <a:r>
              <a:rPr lang="el-GR" i="1" dirty="0"/>
              <a:t>α</a:t>
            </a:r>
            <a:endParaRPr lang="el-GR" dirty="0"/>
          </a:p>
          <a:p>
            <a:pPr marL="0" indent="0">
              <a:buNone/>
            </a:pPr>
            <a:endParaRPr lang="el-GR" dirty="0"/>
          </a:p>
          <a:p>
            <a:endParaRPr lang="en-US" dirty="0"/>
          </a:p>
        </p:txBody>
      </p:sp>
    </p:spTree>
    <p:extLst>
      <p:ext uri="{BB962C8B-B14F-4D97-AF65-F5344CB8AC3E}">
        <p14:creationId xmlns:p14="http://schemas.microsoft.com/office/powerpoint/2010/main" val="1800679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DBAD-9859-6641-BEF2-28791683A3E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5D885BC-D7D2-974C-BFF3-965BD2F8201F}"/>
              </a:ext>
            </a:extLst>
          </p:cNvPr>
          <p:cNvSpPr>
            <a:spLocks noGrp="1"/>
          </p:cNvSpPr>
          <p:nvPr>
            <p:ph idx="1"/>
          </p:nvPr>
        </p:nvSpPr>
        <p:spPr>
          <a:xfrm>
            <a:off x="406400" y="1397002"/>
            <a:ext cx="5854700" cy="4729164"/>
          </a:xfrm>
        </p:spPr>
        <p:txBody>
          <a:bodyPr/>
          <a:lstStyle/>
          <a:p>
            <a:pPr marL="0" indent="0">
              <a:buNone/>
            </a:pPr>
            <a:r>
              <a:rPr lang="el-GR" i="1" dirty="0"/>
              <a:t>α </a:t>
            </a:r>
            <a:r>
              <a:rPr lang="el-GR" dirty="0"/>
              <a:t>→ </a:t>
            </a:r>
            <a:r>
              <a:rPr lang="el-GR" i="1" dirty="0"/>
              <a:t>β </a:t>
            </a:r>
            <a:endParaRPr lang="en-US" i="1" dirty="0"/>
          </a:p>
          <a:p>
            <a:pPr marL="0" indent="0">
              <a:buNone/>
            </a:pPr>
            <a:r>
              <a:rPr lang="en-US" i="1" dirty="0"/>
              <a:t>-----------</a:t>
            </a:r>
          </a:p>
          <a:p>
            <a:pPr marL="0" indent="0">
              <a:buNone/>
            </a:pPr>
            <a:r>
              <a:rPr lang="el-GR" dirty="0"/>
              <a:t>¬</a:t>
            </a:r>
            <a:r>
              <a:rPr lang="el-GR" i="1" dirty="0"/>
              <a:t>α </a:t>
            </a:r>
            <a:r>
              <a:rPr lang="el-GR" dirty="0"/>
              <a:t>∨ </a:t>
            </a:r>
            <a:r>
              <a:rPr lang="el-GR" i="1" dirty="0"/>
              <a:t>β </a:t>
            </a:r>
            <a:endParaRPr lang="el-GR" dirty="0"/>
          </a:p>
          <a:p>
            <a:pPr marL="0" indent="0" algn="r">
              <a:buNone/>
            </a:pPr>
            <a:r>
              <a:rPr lang="en-US" dirty="0">
                <a:solidFill>
                  <a:srgbClr val="FF0000"/>
                </a:solidFill>
              </a:rPr>
              <a:t>Implication Elimination</a:t>
            </a:r>
            <a:r>
              <a:rPr lang="en-US" dirty="0"/>
              <a:t> </a:t>
            </a:r>
          </a:p>
          <a:p>
            <a:pPr marL="0" indent="0">
              <a:buNone/>
            </a:pPr>
            <a:endParaRPr lang="en-US" dirty="0"/>
          </a:p>
          <a:p>
            <a:pPr marL="0" indent="0">
              <a:buNone/>
            </a:pPr>
            <a:r>
              <a:rPr lang="en-US" dirty="0"/>
              <a:t>If it is raining, then Harry is inside. </a:t>
            </a:r>
          </a:p>
          <a:p>
            <a:pPr marL="0" indent="0">
              <a:buNone/>
            </a:pPr>
            <a:r>
              <a:rPr lang="en-US" dirty="0"/>
              <a:t>--------------------------</a:t>
            </a:r>
          </a:p>
          <a:p>
            <a:pPr marL="0" indent="0">
              <a:buNone/>
            </a:pPr>
            <a:r>
              <a:rPr lang="en-US" dirty="0"/>
              <a:t>It is not raining or Harry is inside. </a:t>
            </a:r>
          </a:p>
          <a:p>
            <a:endParaRPr lang="en-US" dirty="0"/>
          </a:p>
        </p:txBody>
      </p:sp>
    </p:spTree>
    <p:extLst>
      <p:ext uri="{BB962C8B-B14F-4D97-AF65-F5344CB8AC3E}">
        <p14:creationId xmlns:p14="http://schemas.microsoft.com/office/powerpoint/2010/main" val="3444185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C33C0-6CFA-DE45-8716-21994A06B040}"/>
              </a:ext>
            </a:extLst>
          </p:cNvPr>
          <p:cNvSpPr>
            <a:spLocks noGrp="1"/>
          </p:cNvSpPr>
          <p:nvPr>
            <p:ph type="title"/>
          </p:nvPr>
        </p:nvSpPr>
        <p:spPr/>
        <p:txBody>
          <a:bodyPr/>
          <a:lstStyle/>
          <a:p>
            <a:r>
              <a:rPr lang="en-US" dirty="0">
                <a:solidFill>
                  <a:srgbClr val="FF0000"/>
                </a:solidFill>
              </a:rPr>
              <a:t>De Morgan's Law </a:t>
            </a:r>
          </a:p>
        </p:txBody>
      </p:sp>
      <p:sp>
        <p:nvSpPr>
          <p:cNvPr id="4" name="Content Placeholder 2">
            <a:extLst>
              <a:ext uri="{FF2B5EF4-FFF2-40B4-BE49-F238E27FC236}">
                <a16:creationId xmlns:a16="http://schemas.microsoft.com/office/drawing/2014/main" id="{C40FDE6E-7DA6-1840-B9E4-8BD4DCD3B223}"/>
              </a:ext>
            </a:extLst>
          </p:cNvPr>
          <p:cNvSpPr txBox="1">
            <a:spLocks/>
          </p:cNvSpPr>
          <p:nvPr/>
        </p:nvSpPr>
        <p:spPr bwMode="auto">
          <a:xfrm>
            <a:off x="406400" y="1231900"/>
            <a:ext cx="10236200" cy="1892300"/>
          </a:xfrm>
          <a:prstGeom prst="rect">
            <a:avLst/>
          </a:prstGeom>
          <a:noFill/>
          <a:ln w="9525">
            <a:noFill/>
            <a:miter lim="800000"/>
            <a:headEnd/>
            <a:tailEnd/>
          </a:ln>
        </p:spPr>
        <p:txBody>
          <a:bodyPr vert="horz" wrap="square" lIns="91434" tIns="45718" rIns="91434"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dirty="0"/>
              <a:t>It is not true that both Harry and Ron passed the test. </a:t>
            </a:r>
          </a:p>
          <a:p>
            <a:pPr marL="0" indent="0">
              <a:buNone/>
            </a:pPr>
            <a:r>
              <a:rPr lang="en-US" dirty="0"/>
              <a:t>------------------------</a:t>
            </a:r>
          </a:p>
          <a:p>
            <a:pPr marL="0" indent="0">
              <a:buNone/>
            </a:pPr>
            <a:r>
              <a:rPr lang="en-US" dirty="0"/>
              <a:t>Harry did not pass the test or Ron did not pass the test </a:t>
            </a:r>
          </a:p>
        </p:txBody>
      </p:sp>
      <p:sp>
        <p:nvSpPr>
          <p:cNvPr id="5" name="Rectangle 4">
            <a:extLst>
              <a:ext uri="{FF2B5EF4-FFF2-40B4-BE49-F238E27FC236}">
                <a16:creationId xmlns:a16="http://schemas.microsoft.com/office/drawing/2014/main" id="{63B11BE7-BCE0-F041-BEED-E767C7FF4A10}"/>
              </a:ext>
            </a:extLst>
          </p:cNvPr>
          <p:cNvSpPr/>
          <p:nvPr/>
        </p:nvSpPr>
        <p:spPr>
          <a:xfrm>
            <a:off x="10121900" y="1514019"/>
            <a:ext cx="2070100" cy="1200329"/>
          </a:xfrm>
          <a:prstGeom prst="rect">
            <a:avLst/>
          </a:prstGeom>
        </p:spPr>
        <p:txBody>
          <a:bodyPr wrap="square">
            <a:spAutoFit/>
          </a:bodyPr>
          <a:lstStyle/>
          <a:p>
            <a:r>
              <a:rPr lang="el-GR" sz="2400" dirty="0">
                <a:latin typeface="Times" pitchFamily="2" charset="0"/>
              </a:rPr>
              <a:t>¬(</a:t>
            </a:r>
            <a:r>
              <a:rPr lang="el-GR" sz="2400" i="1" dirty="0">
                <a:latin typeface="Times" pitchFamily="2" charset="0"/>
              </a:rPr>
              <a:t>α </a:t>
            </a:r>
            <a:r>
              <a:rPr lang="el-GR" sz="2400" dirty="0">
                <a:latin typeface="Times" pitchFamily="2" charset="0"/>
              </a:rPr>
              <a:t>∧ </a:t>
            </a:r>
            <a:r>
              <a:rPr lang="el-GR" sz="2400" i="1" dirty="0">
                <a:latin typeface="Times" pitchFamily="2" charset="0"/>
              </a:rPr>
              <a:t>β</a:t>
            </a:r>
            <a:r>
              <a:rPr lang="el-GR" sz="2400" dirty="0">
                <a:latin typeface="Times" pitchFamily="2" charset="0"/>
              </a:rPr>
              <a:t>) </a:t>
            </a:r>
            <a:endParaRPr lang="en-US" sz="2400" dirty="0">
              <a:latin typeface="Times" pitchFamily="2" charset="0"/>
            </a:endParaRPr>
          </a:p>
          <a:p>
            <a:r>
              <a:rPr lang="en-US" sz="2400" dirty="0">
                <a:latin typeface="Times" pitchFamily="2" charset="0"/>
              </a:rPr>
              <a:t>--------------</a:t>
            </a:r>
          </a:p>
          <a:p>
            <a:r>
              <a:rPr lang="el-GR" sz="2400" dirty="0">
                <a:latin typeface="Times" pitchFamily="2" charset="0"/>
              </a:rPr>
              <a:t>¬</a:t>
            </a:r>
            <a:r>
              <a:rPr lang="el-GR" sz="2400" i="1" dirty="0">
                <a:latin typeface="Times" pitchFamily="2" charset="0"/>
              </a:rPr>
              <a:t>α </a:t>
            </a:r>
            <a:r>
              <a:rPr lang="el-GR" sz="2400" dirty="0">
                <a:latin typeface="Times" pitchFamily="2" charset="0"/>
              </a:rPr>
              <a:t>∨ ¬</a:t>
            </a:r>
            <a:r>
              <a:rPr lang="el-GR" sz="2400" i="1" dirty="0">
                <a:latin typeface="Times" pitchFamily="2" charset="0"/>
              </a:rPr>
              <a:t>β </a:t>
            </a:r>
            <a:endParaRPr lang="el-GR" sz="2400" dirty="0">
              <a:effectLst/>
              <a:latin typeface="Times" pitchFamily="2" charset="0"/>
            </a:endParaRPr>
          </a:p>
        </p:txBody>
      </p:sp>
      <p:sp>
        <p:nvSpPr>
          <p:cNvPr id="6" name="Rectangle 5">
            <a:extLst>
              <a:ext uri="{FF2B5EF4-FFF2-40B4-BE49-F238E27FC236}">
                <a16:creationId xmlns:a16="http://schemas.microsoft.com/office/drawing/2014/main" id="{EF801A77-7A47-3644-B6DF-FE83ECAE46C2}"/>
              </a:ext>
            </a:extLst>
          </p:cNvPr>
          <p:cNvSpPr/>
          <p:nvPr/>
        </p:nvSpPr>
        <p:spPr>
          <a:xfrm>
            <a:off x="10312400" y="4641334"/>
            <a:ext cx="1334020" cy="1200329"/>
          </a:xfrm>
          <a:prstGeom prst="rect">
            <a:avLst/>
          </a:prstGeom>
        </p:spPr>
        <p:txBody>
          <a:bodyPr wrap="none">
            <a:spAutoFit/>
          </a:bodyPr>
          <a:lstStyle/>
          <a:p>
            <a:r>
              <a:rPr lang="el-GR" sz="2400" dirty="0">
                <a:latin typeface="Times" pitchFamily="2" charset="0"/>
              </a:rPr>
              <a:t>¬(</a:t>
            </a:r>
            <a:r>
              <a:rPr lang="el-GR" sz="2400" i="1" dirty="0">
                <a:latin typeface="Times" pitchFamily="2" charset="0"/>
              </a:rPr>
              <a:t>α </a:t>
            </a:r>
            <a:r>
              <a:rPr lang="el-GR" sz="2400" dirty="0">
                <a:latin typeface="Times" pitchFamily="2" charset="0"/>
              </a:rPr>
              <a:t>∨ </a:t>
            </a:r>
            <a:r>
              <a:rPr lang="el-GR" sz="2400" i="1" dirty="0">
                <a:latin typeface="Times" pitchFamily="2" charset="0"/>
              </a:rPr>
              <a:t>β</a:t>
            </a:r>
            <a:r>
              <a:rPr lang="el-GR" sz="2400" dirty="0">
                <a:latin typeface="Times" pitchFamily="2" charset="0"/>
              </a:rPr>
              <a:t>) </a:t>
            </a:r>
            <a:endParaRPr lang="en-US" sz="2400" dirty="0">
              <a:latin typeface="Times" pitchFamily="2" charset="0"/>
            </a:endParaRPr>
          </a:p>
          <a:p>
            <a:r>
              <a:rPr lang="en-US" sz="2400" dirty="0">
                <a:latin typeface="Times" pitchFamily="2" charset="0"/>
              </a:rPr>
              <a:t>-----------</a:t>
            </a:r>
          </a:p>
          <a:p>
            <a:r>
              <a:rPr lang="el-GR" sz="2400" dirty="0">
                <a:latin typeface="Times" pitchFamily="2" charset="0"/>
              </a:rPr>
              <a:t>¬</a:t>
            </a:r>
            <a:r>
              <a:rPr lang="el-GR" sz="2400" i="1" dirty="0">
                <a:latin typeface="Times" pitchFamily="2" charset="0"/>
              </a:rPr>
              <a:t>α </a:t>
            </a:r>
            <a:r>
              <a:rPr lang="el-GR" sz="2400" dirty="0">
                <a:latin typeface="Times" pitchFamily="2" charset="0"/>
              </a:rPr>
              <a:t>∧ ¬</a:t>
            </a:r>
            <a:r>
              <a:rPr lang="el-GR" sz="2400" i="1" dirty="0">
                <a:latin typeface="Times" pitchFamily="2" charset="0"/>
              </a:rPr>
              <a:t>β </a:t>
            </a:r>
            <a:endParaRPr lang="el-GR" sz="2400" dirty="0">
              <a:effectLst/>
              <a:latin typeface="Times" pitchFamily="2" charset="0"/>
            </a:endParaRPr>
          </a:p>
        </p:txBody>
      </p:sp>
      <p:sp>
        <p:nvSpPr>
          <p:cNvPr id="7" name="Content Placeholder 2">
            <a:extLst>
              <a:ext uri="{FF2B5EF4-FFF2-40B4-BE49-F238E27FC236}">
                <a16:creationId xmlns:a16="http://schemas.microsoft.com/office/drawing/2014/main" id="{55240814-5566-C74E-BF66-1FA5824E242D}"/>
              </a:ext>
            </a:extLst>
          </p:cNvPr>
          <p:cNvSpPr txBox="1">
            <a:spLocks/>
          </p:cNvSpPr>
          <p:nvPr/>
        </p:nvSpPr>
        <p:spPr bwMode="auto">
          <a:xfrm>
            <a:off x="292100" y="4295348"/>
            <a:ext cx="10236200" cy="1892300"/>
          </a:xfrm>
          <a:prstGeom prst="rect">
            <a:avLst/>
          </a:prstGeom>
          <a:noFill/>
          <a:ln w="9525">
            <a:noFill/>
            <a:miter lim="800000"/>
            <a:headEnd/>
            <a:tailEnd/>
          </a:ln>
        </p:spPr>
        <p:txBody>
          <a:bodyPr vert="horz" wrap="square" lIns="91434" tIns="45718" rIns="91434"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dirty="0"/>
              <a:t>It is not true that Harry or Ron passed the test. </a:t>
            </a:r>
          </a:p>
          <a:p>
            <a:pPr marL="0" indent="0">
              <a:buNone/>
            </a:pPr>
            <a:r>
              <a:rPr lang="en-US" dirty="0"/>
              <a:t>--------------------------</a:t>
            </a:r>
          </a:p>
          <a:p>
            <a:pPr marL="0" indent="0">
              <a:buNone/>
            </a:pPr>
            <a:r>
              <a:rPr lang="en-US" dirty="0"/>
              <a:t>Harry did not pass the test and Ron did not pass the test </a:t>
            </a:r>
          </a:p>
        </p:txBody>
      </p:sp>
    </p:spTree>
    <p:extLst>
      <p:ext uri="{BB962C8B-B14F-4D97-AF65-F5344CB8AC3E}">
        <p14:creationId xmlns:p14="http://schemas.microsoft.com/office/powerpoint/2010/main" val="2938300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57063-1C95-3648-8589-3A4151369A6B}"/>
              </a:ext>
            </a:extLst>
          </p:cNvPr>
          <p:cNvSpPr>
            <a:spLocks noGrp="1"/>
          </p:cNvSpPr>
          <p:nvPr>
            <p:ph type="title"/>
          </p:nvPr>
        </p:nvSpPr>
        <p:spPr/>
        <p:txBody>
          <a:bodyPr/>
          <a:lstStyle/>
          <a:p>
            <a:r>
              <a:rPr lang="en-US" dirty="0">
                <a:solidFill>
                  <a:srgbClr val="FF0000"/>
                </a:solidFill>
              </a:rPr>
              <a:t>Distributive Property </a:t>
            </a:r>
          </a:p>
        </p:txBody>
      </p:sp>
      <p:sp>
        <p:nvSpPr>
          <p:cNvPr id="3" name="Content Placeholder 2">
            <a:extLst>
              <a:ext uri="{FF2B5EF4-FFF2-40B4-BE49-F238E27FC236}">
                <a16:creationId xmlns:a16="http://schemas.microsoft.com/office/drawing/2014/main" id="{2F71DFAF-2339-5345-B83A-2BC74DEE98FA}"/>
              </a:ext>
            </a:extLst>
          </p:cNvPr>
          <p:cNvSpPr>
            <a:spLocks noGrp="1"/>
          </p:cNvSpPr>
          <p:nvPr>
            <p:ph idx="1"/>
          </p:nvPr>
        </p:nvSpPr>
        <p:spPr/>
        <p:txBody>
          <a:bodyPr/>
          <a:lstStyle/>
          <a:p>
            <a:pPr marL="0" indent="0">
              <a:buNone/>
            </a:pPr>
            <a:r>
              <a:rPr lang="el-GR" dirty="0"/>
              <a:t>(</a:t>
            </a:r>
            <a:r>
              <a:rPr lang="el-GR" i="1" dirty="0"/>
              <a:t>α </a:t>
            </a:r>
            <a:r>
              <a:rPr lang="el-GR" dirty="0"/>
              <a:t>∧ (</a:t>
            </a:r>
            <a:r>
              <a:rPr lang="el-GR" i="1" dirty="0"/>
              <a:t>β </a:t>
            </a:r>
            <a:r>
              <a:rPr lang="el-GR" dirty="0"/>
              <a:t>∨ γ)) </a:t>
            </a:r>
            <a:endParaRPr lang="en-US" dirty="0"/>
          </a:p>
          <a:p>
            <a:pPr marL="0" indent="0">
              <a:buNone/>
            </a:pPr>
            <a:r>
              <a:rPr lang="en-US" dirty="0"/>
              <a:t>---------------</a:t>
            </a:r>
          </a:p>
          <a:p>
            <a:pPr marL="0" indent="0">
              <a:buNone/>
            </a:pPr>
            <a:r>
              <a:rPr lang="el-GR" dirty="0"/>
              <a:t>(</a:t>
            </a:r>
            <a:r>
              <a:rPr lang="el-GR" i="1" dirty="0"/>
              <a:t>α </a:t>
            </a:r>
            <a:r>
              <a:rPr lang="el-GR" dirty="0"/>
              <a:t>∧ </a:t>
            </a:r>
            <a:r>
              <a:rPr lang="el-GR" i="1" dirty="0"/>
              <a:t>β</a:t>
            </a:r>
            <a:r>
              <a:rPr lang="el-GR" dirty="0"/>
              <a:t>) ∨ (</a:t>
            </a:r>
            <a:r>
              <a:rPr lang="el-GR" i="1" dirty="0"/>
              <a:t>α </a:t>
            </a:r>
            <a:r>
              <a:rPr lang="el-GR" dirty="0"/>
              <a:t>∧ γ) </a:t>
            </a:r>
            <a:endParaRPr lang="en-US" dirty="0"/>
          </a:p>
          <a:p>
            <a:pPr marL="0" indent="0">
              <a:buNone/>
            </a:pPr>
            <a:endParaRPr lang="en-US" dirty="0"/>
          </a:p>
          <a:p>
            <a:pPr marL="0" indent="0" algn="ctr">
              <a:buNone/>
            </a:pPr>
            <a:r>
              <a:rPr lang="el-GR" dirty="0"/>
              <a:t>(</a:t>
            </a:r>
            <a:r>
              <a:rPr lang="el-GR" i="1" dirty="0"/>
              <a:t>α </a:t>
            </a:r>
            <a:r>
              <a:rPr lang="el-GR" dirty="0"/>
              <a:t>∨ (</a:t>
            </a:r>
            <a:r>
              <a:rPr lang="el-GR" i="1" dirty="0"/>
              <a:t>β </a:t>
            </a:r>
            <a:r>
              <a:rPr lang="el-GR" dirty="0"/>
              <a:t>∧ γ)) </a:t>
            </a:r>
            <a:endParaRPr lang="en-US" dirty="0"/>
          </a:p>
          <a:p>
            <a:pPr marL="0" indent="0" algn="ctr">
              <a:buNone/>
            </a:pPr>
            <a:r>
              <a:rPr lang="en-US" dirty="0"/>
              <a:t>---------------</a:t>
            </a:r>
          </a:p>
          <a:p>
            <a:pPr marL="0" indent="0" algn="ctr">
              <a:buNone/>
            </a:pPr>
            <a:r>
              <a:rPr lang="el-GR" dirty="0"/>
              <a:t>(</a:t>
            </a:r>
            <a:r>
              <a:rPr lang="el-GR" i="1" dirty="0"/>
              <a:t>α </a:t>
            </a:r>
            <a:r>
              <a:rPr lang="el-GR" dirty="0"/>
              <a:t>∨ </a:t>
            </a:r>
            <a:r>
              <a:rPr lang="el-GR" i="1" dirty="0"/>
              <a:t>β</a:t>
            </a:r>
            <a:r>
              <a:rPr lang="el-GR" dirty="0"/>
              <a:t>) ∧ (</a:t>
            </a:r>
            <a:r>
              <a:rPr lang="el-GR" i="1" dirty="0"/>
              <a:t>α </a:t>
            </a:r>
            <a:r>
              <a:rPr lang="el-GR" dirty="0"/>
              <a:t>∨ γ) </a:t>
            </a:r>
          </a:p>
          <a:p>
            <a:pPr marL="0" indent="0">
              <a:buNone/>
            </a:pPr>
            <a:endParaRPr lang="en-US" dirty="0"/>
          </a:p>
          <a:p>
            <a:endParaRPr lang="en-US" dirty="0"/>
          </a:p>
        </p:txBody>
      </p:sp>
    </p:spTree>
    <p:extLst>
      <p:ext uri="{BB962C8B-B14F-4D97-AF65-F5344CB8AC3E}">
        <p14:creationId xmlns:p14="http://schemas.microsoft.com/office/powerpoint/2010/main" val="3493233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B7CB3-6136-1349-94A8-EB940568B4E5}"/>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C50195F4-DFBA-2949-89CF-B6CC38B04CD4}"/>
              </a:ext>
            </a:extLst>
          </p:cNvPr>
          <p:cNvSpPr>
            <a:spLocks noGrp="1"/>
          </p:cNvSpPr>
          <p:nvPr>
            <p:ph idx="1"/>
          </p:nvPr>
        </p:nvSpPr>
        <p:spPr>
          <a:xfrm>
            <a:off x="406400" y="1397002"/>
            <a:ext cx="11658600" cy="4729164"/>
          </a:xfrm>
        </p:spPr>
        <p:txBody>
          <a:bodyPr/>
          <a:lstStyle/>
          <a:p>
            <a:pPr marL="0" indent="0">
              <a:buNone/>
            </a:pPr>
            <a:r>
              <a:rPr lang="en-US" dirty="0"/>
              <a:t>P  Q are </a:t>
            </a:r>
            <a:r>
              <a:rPr lang="en-US" dirty="0">
                <a:solidFill>
                  <a:srgbClr val="FF0000"/>
                </a:solidFill>
              </a:rPr>
              <a:t>complementary literals </a:t>
            </a:r>
            <a:r>
              <a:rPr lang="en-US" dirty="0"/>
              <a:t>: one is the negation of the other</a:t>
            </a:r>
          </a:p>
          <a:p>
            <a:endParaRPr lang="en-US" dirty="0"/>
          </a:p>
          <a:p>
            <a:pPr marL="0" indent="0">
              <a:buNone/>
            </a:pPr>
            <a:r>
              <a:rPr lang="en-US" dirty="0">
                <a:solidFill>
                  <a:srgbClr val="FF0000"/>
                </a:solidFill>
              </a:rPr>
              <a:t>clause</a:t>
            </a:r>
            <a:r>
              <a:rPr lang="en-US" dirty="0"/>
              <a:t>—a disjunction of literals       P </a:t>
            </a:r>
            <a:r>
              <a:rPr lang="en-US" sz="2400" dirty="0"/>
              <a:t>V</a:t>
            </a:r>
            <a:r>
              <a:rPr lang="en-US" dirty="0"/>
              <a:t> Q </a:t>
            </a:r>
            <a:r>
              <a:rPr lang="en-US" sz="2400" dirty="0"/>
              <a:t>V</a:t>
            </a:r>
            <a:r>
              <a:rPr lang="en-US" dirty="0"/>
              <a:t> R</a:t>
            </a:r>
          </a:p>
          <a:p>
            <a:endParaRPr lang="en-US" dirty="0"/>
          </a:p>
          <a:p>
            <a:pPr marL="0" indent="0">
              <a:buNone/>
            </a:pPr>
            <a:r>
              <a:rPr lang="en-US" dirty="0">
                <a:solidFill>
                  <a:srgbClr val="FF0000"/>
                </a:solidFill>
              </a:rPr>
              <a:t>conjunctive normal form  CNF </a:t>
            </a:r>
            <a:r>
              <a:rPr lang="en-US" dirty="0"/>
              <a:t>: logical sentence that is a conjunction of </a:t>
            </a:r>
            <a:r>
              <a:rPr lang="en-US" u="sng" dirty="0"/>
              <a:t>clauses</a:t>
            </a:r>
            <a:r>
              <a:rPr lang="en-US" dirty="0"/>
              <a:t> </a:t>
            </a:r>
          </a:p>
          <a:p>
            <a:pPr marL="0" indent="0">
              <a:buNone/>
            </a:pPr>
            <a:r>
              <a:rPr lang="en-US" dirty="0"/>
              <a:t>e.g. (</a:t>
            </a:r>
            <a:r>
              <a:rPr lang="en-US" i="1" dirty="0"/>
              <a:t>A </a:t>
            </a:r>
            <a:r>
              <a:rPr lang="en-US" dirty="0"/>
              <a:t>∨ </a:t>
            </a:r>
            <a:r>
              <a:rPr lang="en-US" i="1" dirty="0"/>
              <a:t>B </a:t>
            </a:r>
            <a:r>
              <a:rPr lang="en-US" dirty="0"/>
              <a:t>∨ </a:t>
            </a:r>
            <a:r>
              <a:rPr lang="en-US" i="1" dirty="0"/>
              <a:t>C</a:t>
            </a:r>
            <a:r>
              <a:rPr lang="en-US" dirty="0"/>
              <a:t>) ∧ (</a:t>
            </a:r>
            <a:r>
              <a:rPr lang="en-US" i="1" dirty="0"/>
              <a:t>D </a:t>
            </a:r>
            <a:r>
              <a:rPr lang="en-US" dirty="0"/>
              <a:t>∨ ¬</a:t>
            </a:r>
            <a:r>
              <a:rPr lang="en-US" i="1" dirty="0"/>
              <a:t>E</a:t>
            </a:r>
            <a:r>
              <a:rPr lang="en-US" dirty="0"/>
              <a:t>) ∧ (</a:t>
            </a:r>
            <a:r>
              <a:rPr lang="en-US" i="1" dirty="0"/>
              <a:t>F </a:t>
            </a:r>
            <a:r>
              <a:rPr lang="en-US" dirty="0"/>
              <a:t>∨ </a:t>
            </a:r>
            <a:r>
              <a:rPr lang="en-US" i="1" dirty="0"/>
              <a:t>G</a:t>
            </a:r>
            <a:r>
              <a:rPr lang="en-US" dirty="0"/>
              <a:t>) </a:t>
            </a:r>
          </a:p>
          <a:p>
            <a:pPr marL="0" indent="0">
              <a:buNone/>
            </a:pPr>
            <a:endParaRPr lang="en-US" dirty="0"/>
          </a:p>
          <a:p>
            <a:endParaRPr lang="en-US" dirty="0"/>
          </a:p>
        </p:txBody>
      </p:sp>
    </p:spTree>
    <p:extLst>
      <p:ext uri="{BB962C8B-B14F-4D97-AF65-F5344CB8AC3E}">
        <p14:creationId xmlns:p14="http://schemas.microsoft.com/office/powerpoint/2010/main" val="209665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2B15-D67A-384F-9F42-560A378364FC}"/>
              </a:ext>
            </a:extLst>
          </p:cNvPr>
          <p:cNvSpPr>
            <a:spLocks noGrp="1"/>
          </p:cNvSpPr>
          <p:nvPr>
            <p:ph type="title"/>
          </p:nvPr>
        </p:nvSpPr>
        <p:spPr/>
        <p:txBody>
          <a:bodyPr/>
          <a:lstStyle/>
          <a:p>
            <a:r>
              <a:rPr lang="en-US" dirty="0"/>
              <a:t>Search Problems </a:t>
            </a:r>
          </a:p>
        </p:txBody>
      </p:sp>
      <p:sp>
        <p:nvSpPr>
          <p:cNvPr id="3" name="Content Placeholder 2">
            <a:extLst>
              <a:ext uri="{FF2B5EF4-FFF2-40B4-BE49-F238E27FC236}">
                <a16:creationId xmlns:a16="http://schemas.microsoft.com/office/drawing/2014/main" id="{8ED3AE5C-6E35-EF44-BD69-23F6CF37A4A5}"/>
              </a:ext>
            </a:extLst>
          </p:cNvPr>
          <p:cNvSpPr>
            <a:spLocks noGrp="1"/>
          </p:cNvSpPr>
          <p:nvPr>
            <p:ph idx="1"/>
          </p:nvPr>
        </p:nvSpPr>
        <p:spPr>
          <a:xfrm>
            <a:off x="190500" y="1587500"/>
            <a:ext cx="3657600" cy="3865566"/>
          </a:xfrm>
        </p:spPr>
        <p:txBody>
          <a:bodyPr/>
          <a:lstStyle/>
          <a:p>
            <a:pPr marL="0" indent="0">
              <a:buNone/>
            </a:pPr>
            <a:r>
              <a:rPr lang="en-US" dirty="0"/>
              <a:t>• initial state </a:t>
            </a:r>
          </a:p>
          <a:p>
            <a:pPr marL="0" indent="0">
              <a:buNone/>
            </a:pPr>
            <a:r>
              <a:rPr lang="en-US" dirty="0"/>
              <a:t>• actions </a:t>
            </a:r>
          </a:p>
          <a:p>
            <a:pPr marL="0" indent="0">
              <a:buNone/>
            </a:pPr>
            <a:r>
              <a:rPr lang="en-US" dirty="0"/>
              <a:t>• transition model </a:t>
            </a:r>
          </a:p>
          <a:p>
            <a:pPr marL="0" indent="0">
              <a:buNone/>
            </a:pPr>
            <a:r>
              <a:rPr lang="en-US" dirty="0"/>
              <a:t>• goal test </a:t>
            </a:r>
          </a:p>
          <a:p>
            <a:pPr marL="0" indent="0">
              <a:buNone/>
            </a:pPr>
            <a:r>
              <a:rPr lang="en-US" dirty="0"/>
              <a:t>• path cost function </a:t>
            </a:r>
          </a:p>
          <a:p>
            <a:endParaRPr lang="en-US" dirty="0"/>
          </a:p>
        </p:txBody>
      </p:sp>
      <p:sp>
        <p:nvSpPr>
          <p:cNvPr id="4" name="Content Placeholder 2">
            <a:extLst>
              <a:ext uri="{FF2B5EF4-FFF2-40B4-BE49-F238E27FC236}">
                <a16:creationId xmlns:a16="http://schemas.microsoft.com/office/drawing/2014/main" id="{51D60C7C-73EA-1A48-89C9-C8254FBEB7F6}"/>
              </a:ext>
            </a:extLst>
          </p:cNvPr>
          <p:cNvSpPr txBox="1">
            <a:spLocks/>
          </p:cNvSpPr>
          <p:nvPr/>
        </p:nvSpPr>
        <p:spPr bwMode="auto">
          <a:xfrm>
            <a:off x="3975100" y="1155701"/>
            <a:ext cx="8470900" cy="4729164"/>
          </a:xfrm>
          <a:prstGeom prst="rect">
            <a:avLst/>
          </a:prstGeom>
          <a:noFill/>
          <a:ln w="9525">
            <a:noFill/>
            <a:miter lim="800000"/>
            <a:headEnd/>
            <a:tailEnd/>
          </a:ln>
        </p:spPr>
        <p:txBody>
          <a:bodyPr vert="horz" wrap="square" lIns="91434" tIns="45718" rIns="91434"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dirty="0">
                <a:solidFill>
                  <a:srgbClr val="FF0000"/>
                </a:solidFill>
              </a:rPr>
              <a:t>Theorem Proving </a:t>
            </a:r>
          </a:p>
          <a:p>
            <a:r>
              <a:rPr lang="en-US" dirty="0"/>
              <a:t>initial state: starting knowledge base</a:t>
            </a:r>
          </a:p>
          <a:p>
            <a:r>
              <a:rPr lang="en-US" dirty="0"/>
              <a:t>actions: inference rules </a:t>
            </a:r>
          </a:p>
          <a:p>
            <a:r>
              <a:rPr lang="en-US" dirty="0"/>
              <a:t>transition model: new knowledge base after inference </a:t>
            </a:r>
          </a:p>
          <a:p>
            <a:r>
              <a:rPr lang="en-US" dirty="0"/>
              <a:t>goal test: check statement we're trying to prove </a:t>
            </a:r>
          </a:p>
          <a:p>
            <a:r>
              <a:rPr lang="en-US" dirty="0"/>
              <a:t>path cost function: number of steps in proof </a:t>
            </a:r>
          </a:p>
          <a:p>
            <a:endParaRPr lang="en-US" kern="0" dirty="0"/>
          </a:p>
        </p:txBody>
      </p:sp>
    </p:spTree>
    <p:extLst>
      <p:ext uri="{BB962C8B-B14F-4D97-AF65-F5344CB8AC3E}">
        <p14:creationId xmlns:p14="http://schemas.microsoft.com/office/powerpoint/2010/main" val="4203817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52CC-CD1D-BE4E-8579-1F3E071FD41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7842F55-DE94-2949-AA82-73FA6EC6238B}"/>
              </a:ext>
            </a:extLst>
          </p:cNvPr>
          <p:cNvSpPr>
            <a:spLocks noGrp="1"/>
          </p:cNvSpPr>
          <p:nvPr>
            <p:ph idx="1"/>
          </p:nvPr>
        </p:nvSpPr>
        <p:spPr/>
        <p:txBody>
          <a:bodyPr/>
          <a:lstStyle/>
          <a:p>
            <a:pPr marL="0" indent="0" algn="ctr">
              <a:buNone/>
            </a:pPr>
            <a:r>
              <a:rPr lang="en-US" sz="6600" dirty="0">
                <a:solidFill>
                  <a:schemeClr val="tx1"/>
                </a:solidFill>
              </a:rPr>
              <a:t>Proof by Resolution</a:t>
            </a:r>
          </a:p>
        </p:txBody>
      </p:sp>
    </p:spTree>
    <p:extLst>
      <p:ext uri="{BB962C8B-B14F-4D97-AF65-F5344CB8AC3E}">
        <p14:creationId xmlns:p14="http://schemas.microsoft.com/office/powerpoint/2010/main" val="3386931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1579-9441-5640-8E98-5DB2F674FFEE}"/>
              </a:ext>
            </a:extLst>
          </p:cNvPr>
          <p:cNvSpPr>
            <a:spLocks noGrp="1"/>
          </p:cNvSpPr>
          <p:nvPr>
            <p:ph type="title"/>
          </p:nvPr>
        </p:nvSpPr>
        <p:spPr/>
        <p:txBody>
          <a:bodyPr/>
          <a:lstStyle/>
          <a:p>
            <a:r>
              <a:rPr lang="en-US" dirty="0">
                <a:solidFill>
                  <a:srgbClr val="FF0000"/>
                </a:solidFill>
              </a:rPr>
              <a:t>It is all about this </a:t>
            </a:r>
            <a:r>
              <a:rPr lang="en-US" dirty="0">
                <a:solidFill>
                  <a:srgbClr val="FF0000"/>
                </a:solidFill>
                <a:sym typeface="Wingdings" pitchFamily="2" charset="2"/>
              </a:rPr>
              <a:t></a:t>
            </a:r>
            <a:endParaRPr lang="en-US" dirty="0">
              <a:solidFill>
                <a:srgbClr val="FF0000"/>
              </a:solidFill>
            </a:endParaRPr>
          </a:p>
        </p:txBody>
      </p:sp>
      <p:sp>
        <p:nvSpPr>
          <p:cNvPr id="3" name="Content Placeholder 2">
            <a:extLst>
              <a:ext uri="{FF2B5EF4-FFF2-40B4-BE49-F238E27FC236}">
                <a16:creationId xmlns:a16="http://schemas.microsoft.com/office/drawing/2014/main" id="{3A8204F9-6CDE-A54A-B11F-29E6196C5B3E}"/>
              </a:ext>
            </a:extLst>
          </p:cNvPr>
          <p:cNvSpPr>
            <a:spLocks noGrp="1"/>
          </p:cNvSpPr>
          <p:nvPr>
            <p:ph idx="1"/>
          </p:nvPr>
        </p:nvSpPr>
        <p:spPr>
          <a:xfrm>
            <a:off x="406400" y="1397002"/>
            <a:ext cx="11506200" cy="5460998"/>
          </a:xfrm>
        </p:spPr>
        <p:txBody>
          <a:bodyPr/>
          <a:lstStyle/>
          <a:p>
            <a:pPr marL="0" indent="0" algn="ctr">
              <a:buNone/>
            </a:pPr>
            <a:r>
              <a:rPr lang="en-US" dirty="0"/>
              <a:t>(Ron is in the Great Hall) ∨ (Hermione is in the library) </a:t>
            </a:r>
          </a:p>
          <a:p>
            <a:pPr marL="0" indent="0" algn="ctr">
              <a:buNone/>
            </a:pPr>
            <a:r>
              <a:rPr lang="en-US" dirty="0"/>
              <a:t>Ron is not in the Great Hall </a:t>
            </a:r>
          </a:p>
          <a:p>
            <a:pPr marL="0" indent="0" algn="ctr">
              <a:buNone/>
            </a:pPr>
            <a:r>
              <a:rPr lang="en-US" dirty="0"/>
              <a:t>---------------------------------</a:t>
            </a:r>
          </a:p>
          <a:p>
            <a:pPr marL="0" indent="0" algn="ctr">
              <a:buNone/>
            </a:pPr>
            <a:r>
              <a:rPr lang="en-US" dirty="0"/>
              <a:t>Hermione is in the library </a:t>
            </a:r>
          </a:p>
          <a:p>
            <a:pPr marL="0" indent="0" algn="ctr">
              <a:buNone/>
            </a:pPr>
            <a:endParaRPr lang="en-US" dirty="0"/>
          </a:p>
          <a:p>
            <a:pPr marL="0" indent="0">
              <a:buNone/>
            </a:pPr>
            <a:r>
              <a:rPr lang="en-US" i="1" dirty="0"/>
              <a:t>  P </a:t>
            </a:r>
            <a:r>
              <a:rPr lang="en-US" dirty="0"/>
              <a:t>∨ </a:t>
            </a:r>
            <a:r>
              <a:rPr lang="en-US" i="1" dirty="0"/>
              <a:t>Q      </a:t>
            </a:r>
          </a:p>
          <a:p>
            <a:pPr marL="0" indent="0">
              <a:buNone/>
            </a:pPr>
            <a:r>
              <a:rPr lang="en-US" i="1" dirty="0"/>
              <a:t>     </a:t>
            </a:r>
            <a:r>
              <a:rPr lang="en-US" dirty="0"/>
              <a:t>¬</a:t>
            </a:r>
            <a:r>
              <a:rPr lang="en-US" i="1" dirty="0"/>
              <a:t>P </a:t>
            </a:r>
          </a:p>
          <a:p>
            <a:pPr marL="0" indent="0">
              <a:buNone/>
            </a:pPr>
            <a:r>
              <a:rPr lang="en-US" i="1" dirty="0"/>
              <a:t>-------------</a:t>
            </a:r>
          </a:p>
          <a:p>
            <a:pPr marL="0" indent="0">
              <a:buNone/>
            </a:pPr>
            <a:r>
              <a:rPr lang="en-US" i="1" dirty="0"/>
              <a:t>     Q </a:t>
            </a:r>
            <a:endParaRPr lang="en-US" dirty="0"/>
          </a:p>
          <a:p>
            <a:pPr marL="0" indent="0" algn="ctr">
              <a:buNone/>
            </a:pPr>
            <a:endParaRPr lang="en-US" dirty="0"/>
          </a:p>
          <a:p>
            <a:pPr algn="ctr"/>
            <a:endParaRPr lang="en-US" dirty="0"/>
          </a:p>
          <a:p>
            <a:endParaRPr lang="en-US" dirty="0"/>
          </a:p>
          <a:p>
            <a:endParaRPr lang="en-US" dirty="0"/>
          </a:p>
        </p:txBody>
      </p:sp>
      <p:sp>
        <p:nvSpPr>
          <p:cNvPr id="4" name="Rectangle 3">
            <a:extLst>
              <a:ext uri="{FF2B5EF4-FFF2-40B4-BE49-F238E27FC236}">
                <a16:creationId xmlns:a16="http://schemas.microsoft.com/office/drawing/2014/main" id="{98C66555-6088-3049-88DE-A414B930E5EF}"/>
              </a:ext>
            </a:extLst>
          </p:cNvPr>
          <p:cNvSpPr/>
          <p:nvPr/>
        </p:nvSpPr>
        <p:spPr>
          <a:xfrm>
            <a:off x="3872506" y="4603234"/>
            <a:ext cx="3709394" cy="1815882"/>
          </a:xfrm>
          <a:prstGeom prst="rect">
            <a:avLst/>
          </a:prstGeom>
        </p:spPr>
        <p:txBody>
          <a:bodyPr wrap="square">
            <a:spAutoFit/>
          </a:bodyPr>
          <a:lstStyle/>
          <a:p>
            <a:r>
              <a:rPr lang="en-US" sz="2800" i="1" dirty="0">
                <a:latin typeface="Times" pitchFamily="2" charset="0"/>
              </a:rPr>
              <a:t>P </a:t>
            </a:r>
            <a:r>
              <a:rPr lang="en-US" sz="2800" dirty="0">
                <a:latin typeface="Times" pitchFamily="2" charset="0"/>
              </a:rPr>
              <a:t>∨ </a:t>
            </a:r>
            <a:r>
              <a:rPr lang="en-US" sz="2800" i="1" dirty="0">
                <a:latin typeface="Times" pitchFamily="2" charset="0"/>
              </a:rPr>
              <a:t>Q1 </a:t>
            </a:r>
            <a:r>
              <a:rPr lang="en-US" sz="2800" dirty="0">
                <a:latin typeface="Times" pitchFamily="2" charset="0"/>
              </a:rPr>
              <a:t>∨ </a:t>
            </a:r>
            <a:r>
              <a:rPr lang="en-US" sz="2800" i="1" dirty="0">
                <a:latin typeface="Times" pitchFamily="2" charset="0"/>
              </a:rPr>
              <a:t>Q2 </a:t>
            </a:r>
            <a:r>
              <a:rPr lang="en-US" sz="2800" dirty="0">
                <a:latin typeface="Times" pitchFamily="2" charset="0"/>
              </a:rPr>
              <a:t>∨ ...∨ </a:t>
            </a:r>
            <a:r>
              <a:rPr lang="en-US" sz="2800" i="1" dirty="0" err="1">
                <a:latin typeface="Times" pitchFamily="2" charset="0"/>
              </a:rPr>
              <a:t>Qn</a:t>
            </a:r>
            <a:r>
              <a:rPr lang="en-US" sz="2800" i="1" dirty="0">
                <a:latin typeface="Times" pitchFamily="2" charset="0"/>
              </a:rPr>
              <a:t> </a:t>
            </a:r>
          </a:p>
          <a:p>
            <a:r>
              <a:rPr lang="en-US" sz="2800" dirty="0">
                <a:latin typeface="Times" pitchFamily="2" charset="0"/>
              </a:rPr>
              <a:t>            ¬</a:t>
            </a:r>
            <a:r>
              <a:rPr lang="en-US" sz="2800" i="1" dirty="0">
                <a:latin typeface="Times" pitchFamily="2" charset="0"/>
              </a:rPr>
              <a:t>P </a:t>
            </a:r>
          </a:p>
          <a:p>
            <a:r>
              <a:rPr lang="en-US" sz="2800" i="1" dirty="0">
                <a:latin typeface="Times" pitchFamily="2" charset="0"/>
              </a:rPr>
              <a:t>    --------------------</a:t>
            </a:r>
          </a:p>
          <a:p>
            <a:r>
              <a:rPr lang="en-US" sz="2800" i="1" dirty="0">
                <a:latin typeface="Times" pitchFamily="2" charset="0"/>
              </a:rPr>
              <a:t>  Q1 </a:t>
            </a:r>
            <a:r>
              <a:rPr lang="en-US" sz="2800" dirty="0">
                <a:latin typeface="Times" pitchFamily="2" charset="0"/>
              </a:rPr>
              <a:t>∨ </a:t>
            </a:r>
            <a:r>
              <a:rPr lang="en-US" sz="2800" i="1" dirty="0">
                <a:latin typeface="Times" pitchFamily="2" charset="0"/>
              </a:rPr>
              <a:t>Q2 </a:t>
            </a:r>
            <a:r>
              <a:rPr lang="en-US" sz="2800" dirty="0">
                <a:latin typeface="Times" pitchFamily="2" charset="0"/>
              </a:rPr>
              <a:t>∨ ...∨ </a:t>
            </a:r>
            <a:r>
              <a:rPr lang="en-US" sz="2800" i="1" dirty="0" err="1">
                <a:latin typeface="Times" pitchFamily="2" charset="0"/>
              </a:rPr>
              <a:t>Qn</a:t>
            </a:r>
            <a:r>
              <a:rPr lang="en-US" sz="2800" i="1" dirty="0">
                <a:latin typeface="Times" pitchFamily="2" charset="0"/>
              </a:rPr>
              <a:t> </a:t>
            </a:r>
            <a:endParaRPr lang="en-US" sz="2800" dirty="0">
              <a:effectLst/>
              <a:latin typeface="Times" pitchFamily="2" charset="0"/>
            </a:endParaRPr>
          </a:p>
        </p:txBody>
      </p:sp>
      <p:sp>
        <p:nvSpPr>
          <p:cNvPr id="5" name="Rectangle 4">
            <a:extLst>
              <a:ext uri="{FF2B5EF4-FFF2-40B4-BE49-F238E27FC236}">
                <a16:creationId xmlns:a16="http://schemas.microsoft.com/office/drawing/2014/main" id="{FBC4EA7E-4F44-9441-9FFE-436D5C03795D}"/>
              </a:ext>
            </a:extLst>
          </p:cNvPr>
          <p:cNvSpPr/>
          <p:nvPr/>
        </p:nvSpPr>
        <p:spPr>
          <a:xfrm>
            <a:off x="8178800" y="5326509"/>
            <a:ext cx="4491657" cy="461665"/>
          </a:xfrm>
          <a:prstGeom prst="rect">
            <a:avLst/>
          </a:prstGeom>
        </p:spPr>
        <p:txBody>
          <a:bodyPr wrap="square">
            <a:spAutoFit/>
          </a:bodyPr>
          <a:lstStyle/>
          <a:p>
            <a:r>
              <a:rPr lang="en-US" sz="2400" dirty="0">
                <a:solidFill>
                  <a:srgbClr val="FF0000"/>
                </a:solidFill>
                <a:latin typeface="Times" pitchFamily="2" charset="0"/>
              </a:rPr>
              <a:t>unit resolution inference rule</a:t>
            </a:r>
            <a:endParaRPr lang="en-US" sz="2400" dirty="0">
              <a:solidFill>
                <a:srgbClr val="FF0000"/>
              </a:solidFill>
              <a:effectLst/>
              <a:latin typeface="Times" pitchFamily="2" charset="0"/>
            </a:endParaRPr>
          </a:p>
        </p:txBody>
      </p:sp>
    </p:spTree>
    <p:extLst>
      <p:ext uri="{BB962C8B-B14F-4D97-AF65-F5344CB8AC3E}">
        <p14:creationId xmlns:p14="http://schemas.microsoft.com/office/powerpoint/2010/main" val="85652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B433-5954-9F4F-B424-3F70588E63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A0EFC5-AC9D-D44D-9A1C-1200D096858D}"/>
              </a:ext>
            </a:extLst>
          </p:cNvPr>
          <p:cNvSpPr>
            <a:spLocks noGrp="1"/>
          </p:cNvSpPr>
          <p:nvPr>
            <p:ph idx="1"/>
          </p:nvPr>
        </p:nvSpPr>
        <p:spPr/>
        <p:txBody>
          <a:bodyPr/>
          <a:lstStyle/>
          <a:p>
            <a:pPr marL="0" indent="0">
              <a:buNone/>
            </a:pPr>
            <a:r>
              <a:rPr lang="en-US" dirty="0"/>
              <a:t>(Ron is in the Great Hall) ∨ (Hermione is in the library) </a:t>
            </a:r>
          </a:p>
          <a:p>
            <a:pPr marL="0" indent="0">
              <a:buNone/>
            </a:pPr>
            <a:r>
              <a:rPr lang="en-US" dirty="0"/>
              <a:t>(Ron is not in the Great Hall) ∨ (Harry is sleeping) </a:t>
            </a:r>
          </a:p>
          <a:p>
            <a:pPr marL="0" indent="0">
              <a:buNone/>
            </a:pPr>
            <a:r>
              <a:rPr lang="en-US" dirty="0"/>
              <a:t>------------------------------------------------</a:t>
            </a:r>
          </a:p>
          <a:p>
            <a:pPr marL="0" indent="0">
              <a:buNone/>
            </a:pPr>
            <a:r>
              <a:rPr lang="en-US" dirty="0"/>
              <a:t>(Hermione is in the library) ∨ (Harry is sleeping) </a:t>
            </a:r>
          </a:p>
          <a:p>
            <a:endParaRPr lang="en-US" dirty="0"/>
          </a:p>
        </p:txBody>
      </p:sp>
      <p:sp>
        <p:nvSpPr>
          <p:cNvPr id="4" name="Rectangle 3">
            <a:extLst>
              <a:ext uri="{FF2B5EF4-FFF2-40B4-BE49-F238E27FC236}">
                <a16:creationId xmlns:a16="http://schemas.microsoft.com/office/drawing/2014/main" id="{1C4E5A78-DDDE-9147-B6FE-0BBBA3AE760C}"/>
              </a:ext>
            </a:extLst>
          </p:cNvPr>
          <p:cNvSpPr/>
          <p:nvPr/>
        </p:nvSpPr>
        <p:spPr>
          <a:xfrm>
            <a:off x="-304800" y="4553057"/>
            <a:ext cx="3560713" cy="1815882"/>
          </a:xfrm>
          <a:prstGeom prst="rect">
            <a:avLst/>
          </a:prstGeom>
        </p:spPr>
        <p:txBody>
          <a:bodyPr wrap="square">
            <a:spAutoFit/>
          </a:bodyPr>
          <a:lstStyle/>
          <a:p>
            <a:pPr algn="ctr"/>
            <a:r>
              <a:rPr lang="en-US" sz="2800" i="1" dirty="0">
                <a:latin typeface="Times" pitchFamily="2" charset="0"/>
              </a:rPr>
              <a:t>P </a:t>
            </a:r>
            <a:r>
              <a:rPr lang="en-US" sz="2800" dirty="0">
                <a:latin typeface="Times" pitchFamily="2" charset="0"/>
              </a:rPr>
              <a:t>∨ </a:t>
            </a:r>
            <a:r>
              <a:rPr lang="en-US" sz="2800" i="1" dirty="0">
                <a:latin typeface="Times" pitchFamily="2" charset="0"/>
              </a:rPr>
              <a:t>Q </a:t>
            </a:r>
          </a:p>
          <a:p>
            <a:pPr algn="ctr"/>
            <a:r>
              <a:rPr lang="en-US" sz="2800" dirty="0">
                <a:latin typeface="Times" pitchFamily="2" charset="0"/>
              </a:rPr>
              <a:t>¬</a:t>
            </a:r>
            <a:r>
              <a:rPr lang="en-US" sz="2800" i="1" dirty="0">
                <a:latin typeface="Times" pitchFamily="2" charset="0"/>
              </a:rPr>
              <a:t>P </a:t>
            </a:r>
            <a:r>
              <a:rPr lang="en-US" sz="2800" dirty="0">
                <a:latin typeface="Times" pitchFamily="2" charset="0"/>
              </a:rPr>
              <a:t>∨ </a:t>
            </a:r>
            <a:r>
              <a:rPr lang="en-US" sz="2800" i="1" dirty="0">
                <a:latin typeface="Times" pitchFamily="2" charset="0"/>
              </a:rPr>
              <a:t>R</a:t>
            </a:r>
          </a:p>
          <a:p>
            <a:pPr algn="ctr"/>
            <a:r>
              <a:rPr lang="en-US" sz="2800" i="1" dirty="0">
                <a:latin typeface="Times" pitchFamily="2" charset="0"/>
              </a:rPr>
              <a:t>---------------------- </a:t>
            </a:r>
          </a:p>
          <a:p>
            <a:pPr algn="ctr"/>
            <a:r>
              <a:rPr lang="en-US" sz="2800" i="1" dirty="0">
                <a:latin typeface="Times" pitchFamily="2" charset="0"/>
              </a:rPr>
              <a:t>Q </a:t>
            </a:r>
            <a:r>
              <a:rPr lang="en-US" sz="2800" dirty="0">
                <a:latin typeface="Times" pitchFamily="2" charset="0"/>
              </a:rPr>
              <a:t>∨ </a:t>
            </a:r>
            <a:r>
              <a:rPr lang="en-US" sz="2800" i="1" dirty="0">
                <a:latin typeface="Times" pitchFamily="2" charset="0"/>
              </a:rPr>
              <a:t>R </a:t>
            </a:r>
            <a:endParaRPr lang="en-US" sz="2800" dirty="0">
              <a:effectLst/>
              <a:latin typeface="Times" pitchFamily="2" charset="0"/>
            </a:endParaRPr>
          </a:p>
        </p:txBody>
      </p:sp>
      <p:sp>
        <p:nvSpPr>
          <p:cNvPr id="5" name="Rectangle 4">
            <a:extLst>
              <a:ext uri="{FF2B5EF4-FFF2-40B4-BE49-F238E27FC236}">
                <a16:creationId xmlns:a16="http://schemas.microsoft.com/office/drawing/2014/main" id="{778A5735-C25E-F249-889D-CBB2D5275824}"/>
              </a:ext>
            </a:extLst>
          </p:cNvPr>
          <p:cNvSpPr/>
          <p:nvPr/>
        </p:nvSpPr>
        <p:spPr>
          <a:xfrm>
            <a:off x="5526856" y="4925837"/>
            <a:ext cx="6096000" cy="1569660"/>
          </a:xfrm>
          <a:prstGeom prst="rect">
            <a:avLst/>
          </a:prstGeom>
        </p:spPr>
        <p:txBody>
          <a:bodyPr>
            <a:spAutoFit/>
          </a:bodyPr>
          <a:lstStyle/>
          <a:p>
            <a:pPr algn="ctr"/>
            <a:r>
              <a:rPr lang="en-US" sz="2400" i="1" dirty="0">
                <a:latin typeface="Times" pitchFamily="2" charset="0"/>
              </a:rPr>
              <a:t>P </a:t>
            </a:r>
            <a:r>
              <a:rPr lang="en-US" sz="2400" dirty="0">
                <a:latin typeface="Times" pitchFamily="2" charset="0"/>
              </a:rPr>
              <a:t>∨ </a:t>
            </a:r>
            <a:r>
              <a:rPr lang="en-US" sz="2400" i="1" dirty="0">
                <a:latin typeface="Times" pitchFamily="2" charset="0"/>
              </a:rPr>
              <a:t>Q1 </a:t>
            </a:r>
            <a:r>
              <a:rPr lang="en-US" sz="2400" dirty="0">
                <a:latin typeface="Times" pitchFamily="2" charset="0"/>
              </a:rPr>
              <a:t>∨ </a:t>
            </a:r>
            <a:r>
              <a:rPr lang="en-US" sz="2400" i="1" dirty="0">
                <a:latin typeface="Times" pitchFamily="2" charset="0"/>
              </a:rPr>
              <a:t>Q2 </a:t>
            </a:r>
            <a:r>
              <a:rPr lang="en-US" sz="2400" dirty="0">
                <a:latin typeface="Times" pitchFamily="2" charset="0"/>
              </a:rPr>
              <a:t>∨ ...∨ </a:t>
            </a:r>
            <a:r>
              <a:rPr lang="en-US" sz="2400" i="1" dirty="0" err="1">
                <a:latin typeface="Times" pitchFamily="2" charset="0"/>
              </a:rPr>
              <a:t>Qn</a:t>
            </a:r>
            <a:r>
              <a:rPr lang="en-US" sz="2400" i="1" dirty="0">
                <a:latin typeface="Times" pitchFamily="2" charset="0"/>
              </a:rPr>
              <a:t> </a:t>
            </a:r>
          </a:p>
          <a:p>
            <a:pPr algn="ctr"/>
            <a:r>
              <a:rPr lang="en-US" sz="2400" dirty="0">
                <a:latin typeface="Times" pitchFamily="2" charset="0"/>
              </a:rPr>
              <a:t>¬</a:t>
            </a:r>
            <a:r>
              <a:rPr lang="en-US" sz="2400" i="1" dirty="0">
                <a:latin typeface="Times" pitchFamily="2" charset="0"/>
              </a:rPr>
              <a:t>P </a:t>
            </a:r>
            <a:r>
              <a:rPr lang="en-US" sz="2400" dirty="0">
                <a:latin typeface="Times" pitchFamily="2" charset="0"/>
              </a:rPr>
              <a:t>∨ </a:t>
            </a:r>
            <a:r>
              <a:rPr lang="en-US" sz="2400" i="1" dirty="0">
                <a:latin typeface="Times" pitchFamily="2" charset="0"/>
              </a:rPr>
              <a:t>R1 </a:t>
            </a:r>
            <a:r>
              <a:rPr lang="en-US" sz="2400" dirty="0">
                <a:latin typeface="Times" pitchFamily="2" charset="0"/>
              </a:rPr>
              <a:t>∨ </a:t>
            </a:r>
            <a:r>
              <a:rPr lang="en-US" sz="2400" i="1" dirty="0">
                <a:latin typeface="Times" pitchFamily="2" charset="0"/>
              </a:rPr>
              <a:t>R2 </a:t>
            </a:r>
            <a:r>
              <a:rPr lang="en-US" sz="2400" dirty="0">
                <a:latin typeface="Times" pitchFamily="2" charset="0"/>
              </a:rPr>
              <a:t>∨ ...∨ </a:t>
            </a:r>
            <a:r>
              <a:rPr lang="en-US" sz="2400" i="1" dirty="0">
                <a:latin typeface="Times" pitchFamily="2" charset="0"/>
              </a:rPr>
              <a:t>Rm </a:t>
            </a:r>
          </a:p>
          <a:p>
            <a:pPr algn="ctr"/>
            <a:r>
              <a:rPr lang="en-US" sz="2400" i="1" dirty="0">
                <a:latin typeface="Times" pitchFamily="2" charset="0"/>
              </a:rPr>
              <a:t>--------------------------------------------</a:t>
            </a:r>
          </a:p>
          <a:p>
            <a:pPr algn="ctr"/>
            <a:r>
              <a:rPr lang="en-US" sz="2400" i="1" dirty="0">
                <a:latin typeface="Times" pitchFamily="2" charset="0"/>
              </a:rPr>
              <a:t>Q1 </a:t>
            </a:r>
            <a:r>
              <a:rPr lang="en-US" sz="2400" dirty="0">
                <a:latin typeface="Times" pitchFamily="2" charset="0"/>
              </a:rPr>
              <a:t>∨ </a:t>
            </a:r>
            <a:r>
              <a:rPr lang="en-US" sz="2400" i="1" dirty="0">
                <a:latin typeface="Times" pitchFamily="2" charset="0"/>
              </a:rPr>
              <a:t>Q2 </a:t>
            </a:r>
            <a:r>
              <a:rPr lang="en-US" sz="2400" dirty="0">
                <a:latin typeface="Times" pitchFamily="2" charset="0"/>
              </a:rPr>
              <a:t>∨ ...∨ </a:t>
            </a:r>
            <a:r>
              <a:rPr lang="en-US" sz="2400" i="1" dirty="0" err="1">
                <a:latin typeface="Times" pitchFamily="2" charset="0"/>
              </a:rPr>
              <a:t>Qn</a:t>
            </a:r>
            <a:r>
              <a:rPr lang="en-US" sz="2400" i="1" dirty="0">
                <a:latin typeface="Times" pitchFamily="2" charset="0"/>
              </a:rPr>
              <a:t> </a:t>
            </a:r>
            <a:r>
              <a:rPr lang="en-US" sz="2400" dirty="0">
                <a:latin typeface="Times" pitchFamily="2" charset="0"/>
              </a:rPr>
              <a:t>∨ </a:t>
            </a:r>
            <a:r>
              <a:rPr lang="en-US" sz="2400" i="1" dirty="0">
                <a:latin typeface="Times" pitchFamily="2" charset="0"/>
              </a:rPr>
              <a:t>R1 </a:t>
            </a:r>
            <a:r>
              <a:rPr lang="en-US" sz="2400" dirty="0">
                <a:latin typeface="Times" pitchFamily="2" charset="0"/>
              </a:rPr>
              <a:t>∨ </a:t>
            </a:r>
            <a:r>
              <a:rPr lang="en-US" sz="2400" i="1" dirty="0">
                <a:latin typeface="Times" pitchFamily="2" charset="0"/>
              </a:rPr>
              <a:t>R2 </a:t>
            </a:r>
            <a:r>
              <a:rPr lang="en-US" sz="2400" dirty="0">
                <a:latin typeface="Times" pitchFamily="2" charset="0"/>
              </a:rPr>
              <a:t>∨ ...∨ </a:t>
            </a:r>
            <a:r>
              <a:rPr lang="en-US" sz="2400" i="1" dirty="0">
                <a:latin typeface="Times" pitchFamily="2" charset="0"/>
              </a:rPr>
              <a:t>Rm </a:t>
            </a:r>
            <a:endParaRPr lang="en-US" sz="2400" dirty="0">
              <a:effectLst/>
              <a:latin typeface="Times" pitchFamily="2" charset="0"/>
            </a:endParaRPr>
          </a:p>
        </p:txBody>
      </p:sp>
    </p:spTree>
    <p:extLst>
      <p:ext uri="{BB962C8B-B14F-4D97-AF65-F5344CB8AC3E}">
        <p14:creationId xmlns:p14="http://schemas.microsoft.com/office/powerpoint/2010/main" val="519146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75FB-34DA-B244-B71E-38F2230BD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B1F83A-0C77-3F40-81CB-81B3ED314D43}"/>
              </a:ext>
            </a:extLst>
          </p:cNvPr>
          <p:cNvSpPr>
            <a:spLocks noGrp="1"/>
          </p:cNvSpPr>
          <p:nvPr>
            <p:ph idx="1"/>
          </p:nvPr>
        </p:nvSpPr>
        <p:spPr/>
        <p:txBody>
          <a:bodyPr/>
          <a:lstStyle/>
          <a:p>
            <a:r>
              <a:rPr lang="en-US" dirty="0"/>
              <a:t>The </a:t>
            </a:r>
            <a:r>
              <a:rPr lang="en-US" dirty="0">
                <a:solidFill>
                  <a:srgbClr val="FF0000"/>
                </a:solidFill>
              </a:rPr>
              <a:t>resolution rule </a:t>
            </a:r>
            <a:r>
              <a:rPr lang="en-US" dirty="0"/>
              <a:t>applies only to </a:t>
            </a:r>
            <a:r>
              <a:rPr lang="en-US" u="sng" dirty="0"/>
              <a:t>clauses</a:t>
            </a:r>
            <a:r>
              <a:rPr lang="en-US" dirty="0"/>
              <a:t> (that is, disjunctions of literals), so it would seem to be relevant only to knowledge bases and queries consisting of clauses. </a:t>
            </a:r>
          </a:p>
          <a:p>
            <a:r>
              <a:rPr lang="en-US" dirty="0"/>
              <a:t>How, then, can it lead to a complete inference procedure for all of propositional logic? </a:t>
            </a:r>
          </a:p>
          <a:p>
            <a:r>
              <a:rPr lang="en-US" dirty="0"/>
              <a:t>The answer is that every sentence of propositional logic is logically equivalent to a conjunction of clauses. </a:t>
            </a:r>
          </a:p>
          <a:p>
            <a:r>
              <a:rPr lang="en-US" dirty="0"/>
              <a:t>A sentence expressed as a </a:t>
            </a:r>
            <a:r>
              <a:rPr lang="en-US" u="sng" dirty="0"/>
              <a:t>conjunction of clauses</a:t>
            </a:r>
            <a:r>
              <a:rPr lang="en-US" dirty="0"/>
              <a:t> is said to be in </a:t>
            </a:r>
            <a:r>
              <a:rPr lang="en-US" dirty="0">
                <a:solidFill>
                  <a:srgbClr val="FF0000"/>
                </a:solidFill>
              </a:rPr>
              <a:t>conjunctive normal form</a:t>
            </a:r>
          </a:p>
          <a:p>
            <a:endParaRPr lang="en-US" dirty="0"/>
          </a:p>
        </p:txBody>
      </p:sp>
    </p:spTree>
    <p:extLst>
      <p:ext uri="{BB962C8B-B14F-4D97-AF65-F5344CB8AC3E}">
        <p14:creationId xmlns:p14="http://schemas.microsoft.com/office/powerpoint/2010/main" val="4210971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contd.</a:t>
            </a:r>
          </a:p>
        </p:txBody>
      </p:sp>
      <p:sp>
        <p:nvSpPr>
          <p:cNvPr id="3" name="Content Placeholder 2"/>
          <p:cNvSpPr>
            <a:spLocks noGrp="1"/>
          </p:cNvSpPr>
          <p:nvPr>
            <p:ph idx="1"/>
          </p:nvPr>
        </p:nvSpPr>
        <p:spPr>
          <a:xfrm>
            <a:off x="406400" y="1156179"/>
            <a:ext cx="11379200" cy="4514123"/>
          </a:xfrm>
        </p:spPr>
        <p:txBody>
          <a:bodyPr/>
          <a:lstStyle/>
          <a:p>
            <a:r>
              <a:rPr lang="en-US" dirty="0"/>
              <a:t>Knowledge base (KB) = </a:t>
            </a:r>
            <a:r>
              <a:rPr lang="en-US" dirty="0">
                <a:solidFill>
                  <a:schemeClr val="tx1"/>
                </a:solidFill>
              </a:rPr>
              <a:t>set of sentences in a formal language</a:t>
            </a:r>
          </a:p>
          <a:p>
            <a:endParaRPr lang="en-US" dirty="0">
              <a:solidFill>
                <a:schemeClr val="tx1"/>
              </a:solidFill>
            </a:endParaRPr>
          </a:p>
          <a:p>
            <a:r>
              <a:rPr lang="en-US" dirty="0">
                <a:solidFill>
                  <a:schemeClr val="tx1"/>
                </a:solidFill>
              </a:rPr>
              <a:t>Each sentence is expressed in a language called a knowledge representation language and represents some </a:t>
            </a:r>
            <a:r>
              <a:rPr lang="en-US" dirty="0">
                <a:solidFill>
                  <a:srgbClr val="FF0000"/>
                </a:solidFill>
              </a:rPr>
              <a:t>assertion </a:t>
            </a:r>
            <a:r>
              <a:rPr lang="en-US" dirty="0">
                <a:solidFill>
                  <a:schemeClr val="tx1"/>
                </a:solidFill>
              </a:rPr>
              <a:t>about the world.</a:t>
            </a:r>
          </a:p>
          <a:p>
            <a:endParaRPr lang="en-US" dirty="0">
              <a:solidFill>
                <a:schemeClr val="tx1"/>
              </a:solidFill>
            </a:endParaRPr>
          </a:p>
          <a:p>
            <a:r>
              <a:rPr lang="en-US" dirty="0"/>
              <a:t>TELL </a:t>
            </a:r>
            <a:r>
              <a:rPr lang="en-US" dirty="0">
                <a:sym typeface="Wingdings" pitchFamily="2" charset="2"/>
              </a:rPr>
              <a:t> </a:t>
            </a:r>
            <a:r>
              <a:rPr lang="en-US" dirty="0">
                <a:solidFill>
                  <a:schemeClr val="tx1"/>
                </a:solidFill>
              </a:rPr>
              <a:t>to add new sentences to the knowledge base </a:t>
            </a:r>
          </a:p>
          <a:p>
            <a:r>
              <a:rPr lang="en-US" dirty="0"/>
              <a:t>ASK  </a:t>
            </a:r>
            <a:r>
              <a:rPr lang="en-US" dirty="0">
                <a:sym typeface="Wingdings" pitchFamily="2" charset="2"/>
              </a:rPr>
              <a:t> </a:t>
            </a:r>
            <a:r>
              <a:rPr lang="en-US" dirty="0">
                <a:solidFill>
                  <a:schemeClr val="tx1"/>
                </a:solidFill>
                <a:sym typeface="Wingdings" pitchFamily="2" charset="2"/>
              </a:rPr>
              <a:t>to q</a:t>
            </a:r>
            <a:r>
              <a:rPr lang="en-US" dirty="0">
                <a:solidFill>
                  <a:schemeClr val="tx1"/>
                </a:solidFill>
              </a:rPr>
              <a:t>uery what is known. </a:t>
            </a:r>
          </a:p>
          <a:p>
            <a:r>
              <a:rPr lang="en-US" dirty="0"/>
              <a:t>Inference </a:t>
            </a:r>
            <a:r>
              <a:rPr lang="en-US" dirty="0">
                <a:sym typeface="Wingdings" pitchFamily="2" charset="2"/>
              </a:rPr>
              <a:t> </a:t>
            </a:r>
            <a:r>
              <a:rPr lang="en-US" dirty="0">
                <a:solidFill>
                  <a:schemeClr val="tx1"/>
                </a:solidFill>
              </a:rPr>
              <a:t>deriving new sentences from old</a:t>
            </a:r>
          </a:p>
          <a:p>
            <a:endParaRPr lang="en-US" dirty="0"/>
          </a:p>
        </p:txBody>
      </p:sp>
    </p:spTree>
    <p:extLst>
      <p:ext uri="{BB962C8B-B14F-4D97-AF65-F5344CB8AC3E}">
        <p14:creationId xmlns:p14="http://schemas.microsoft.com/office/powerpoint/2010/main" val="383099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B8EA-61F1-7E48-9DC4-17C4C299D073}"/>
              </a:ext>
            </a:extLst>
          </p:cNvPr>
          <p:cNvSpPr>
            <a:spLocks noGrp="1"/>
          </p:cNvSpPr>
          <p:nvPr>
            <p:ph type="title"/>
          </p:nvPr>
        </p:nvSpPr>
        <p:spPr/>
        <p:txBody>
          <a:bodyPr/>
          <a:lstStyle/>
          <a:p>
            <a:r>
              <a:rPr lang="en-US" dirty="0"/>
              <a:t>Conversion to CNF</a:t>
            </a:r>
          </a:p>
        </p:txBody>
      </p:sp>
      <p:sp>
        <p:nvSpPr>
          <p:cNvPr id="3" name="Content Placeholder 2">
            <a:extLst>
              <a:ext uri="{FF2B5EF4-FFF2-40B4-BE49-F238E27FC236}">
                <a16:creationId xmlns:a16="http://schemas.microsoft.com/office/drawing/2014/main" id="{4692F12E-5C2D-C349-A67F-7899B11B6DA4}"/>
              </a:ext>
            </a:extLst>
          </p:cNvPr>
          <p:cNvSpPr>
            <a:spLocks noGrp="1"/>
          </p:cNvSpPr>
          <p:nvPr>
            <p:ph idx="1"/>
          </p:nvPr>
        </p:nvSpPr>
        <p:spPr/>
        <p:txBody>
          <a:bodyPr/>
          <a:lstStyle/>
          <a:p>
            <a:r>
              <a:rPr lang="en-US" dirty="0"/>
              <a:t>Eliminate biconditionals </a:t>
            </a:r>
          </a:p>
          <a:p>
            <a:pPr lvl="1"/>
            <a:r>
              <a:rPr lang="en-US" dirty="0"/>
              <a:t>turn (</a:t>
            </a:r>
            <a:r>
              <a:rPr lang="el-GR" i="1" dirty="0"/>
              <a:t>α </a:t>
            </a:r>
            <a:r>
              <a:rPr lang="el-GR" dirty="0"/>
              <a:t>↔ </a:t>
            </a:r>
            <a:r>
              <a:rPr lang="el-GR" i="1" dirty="0"/>
              <a:t>β</a:t>
            </a:r>
            <a:r>
              <a:rPr lang="el-GR" dirty="0"/>
              <a:t>) </a:t>
            </a:r>
            <a:r>
              <a:rPr lang="en-US" dirty="0"/>
              <a:t>into (</a:t>
            </a:r>
            <a:r>
              <a:rPr lang="el-GR" i="1" dirty="0"/>
              <a:t>α </a:t>
            </a:r>
            <a:r>
              <a:rPr lang="el-GR" dirty="0"/>
              <a:t>→ </a:t>
            </a:r>
            <a:r>
              <a:rPr lang="el-GR" i="1" dirty="0"/>
              <a:t>β</a:t>
            </a:r>
            <a:r>
              <a:rPr lang="el-GR" dirty="0"/>
              <a:t>) ∧ (</a:t>
            </a:r>
            <a:r>
              <a:rPr lang="el-GR" i="1" dirty="0"/>
              <a:t>β </a:t>
            </a:r>
            <a:r>
              <a:rPr lang="el-GR" dirty="0"/>
              <a:t>→ </a:t>
            </a:r>
            <a:r>
              <a:rPr lang="el-GR" i="1" dirty="0"/>
              <a:t>α</a:t>
            </a:r>
            <a:r>
              <a:rPr lang="el-GR" dirty="0"/>
              <a:t>) </a:t>
            </a:r>
            <a:endParaRPr lang="en-US" dirty="0"/>
          </a:p>
          <a:p>
            <a:r>
              <a:rPr lang="en-US" dirty="0"/>
              <a:t>Eliminate implications </a:t>
            </a:r>
          </a:p>
          <a:p>
            <a:pPr lvl="1"/>
            <a:r>
              <a:rPr lang="en-US" dirty="0"/>
              <a:t>turn (</a:t>
            </a:r>
            <a:r>
              <a:rPr lang="el-GR" i="1" dirty="0"/>
              <a:t>α </a:t>
            </a:r>
            <a:r>
              <a:rPr lang="el-GR" dirty="0"/>
              <a:t>→ </a:t>
            </a:r>
            <a:r>
              <a:rPr lang="el-GR" i="1" dirty="0"/>
              <a:t>β</a:t>
            </a:r>
            <a:r>
              <a:rPr lang="el-GR" dirty="0"/>
              <a:t>) </a:t>
            </a:r>
            <a:r>
              <a:rPr lang="en-US" dirty="0"/>
              <a:t>into ¬</a:t>
            </a:r>
            <a:r>
              <a:rPr lang="el-GR" i="1" dirty="0"/>
              <a:t>α </a:t>
            </a:r>
            <a:r>
              <a:rPr lang="el-GR" dirty="0"/>
              <a:t>∨ </a:t>
            </a:r>
            <a:r>
              <a:rPr lang="el-GR" i="1" dirty="0"/>
              <a:t>β </a:t>
            </a:r>
            <a:endParaRPr lang="en-US" i="1" dirty="0"/>
          </a:p>
          <a:p>
            <a:r>
              <a:rPr lang="en-US" dirty="0"/>
              <a:t>Move ¬ inwards using De Morgan's Laws </a:t>
            </a:r>
          </a:p>
          <a:p>
            <a:pPr lvl="1"/>
            <a:r>
              <a:rPr lang="en-US" dirty="0"/>
              <a:t>e.g. turn ¬(</a:t>
            </a:r>
            <a:r>
              <a:rPr lang="el-GR" i="1" dirty="0"/>
              <a:t>α </a:t>
            </a:r>
            <a:r>
              <a:rPr lang="el-GR" dirty="0"/>
              <a:t>∧ </a:t>
            </a:r>
            <a:r>
              <a:rPr lang="el-GR" i="1" dirty="0"/>
              <a:t>β</a:t>
            </a:r>
            <a:r>
              <a:rPr lang="el-GR" dirty="0"/>
              <a:t>) </a:t>
            </a:r>
            <a:r>
              <a:rPr lang="en-US" dirty="0"/>
              <a:t>into ¬</a:t>
            </a:r>
            <a:r>
              <a:rPr lang="el-GR" i="1" dirty="0"/>
              <a:t>α </a:t>
            </a:r>
            <a:r>
              <a:rPr lang="el-GR" dirty="0"/>
              <a:t>∨ ¬</a:t>
            </a:r>
            <a:r>
              <a:rPr lang="el-GR" i="1" dirty="0"/>
              <a:t>β </a:t>
            </a:r>
            <a:endParaRPr lang="en-US" i="1" dirty="0"/>
          </a:p>
          <a:p>
            <a:r>
              <a:rPr lang="en-US" dirty="0"/>
              <a:t>Use distributive law to distribute ∨ wherever possible </a:t>
            </a:r>
          </a:p>
          <a:p>
            <a:endParaRPr lang="en-US" dirty="0"/>
          </a:p>
        </p:txBody>
      </p:sp>
    </p:spTree>
    <p:extLst>
      <p:ext uri="{BB962C8B-B14F-4D97-AF65-F5344CB8AC3E}">
        <p14:creationId xmlns:p14="http://schemas.microsoft.com/office/powerpoint/2010/main" val="737040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ADB1-A928-7A4F-8BB6-47C81E10D1B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8AD8525-3CBE-1144-B282-5079829F522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4353DF9-610F-974A-9F71-13FF190DB90F}"/>
              </a:ext>
            </a:extLst>
          </p:cNvPr>
          <p:cNvPicPr>
            <a:picLocks noChangeAspect="1"/>
          </p:cNvPicPr>
          <p:nvPr/>
        </p:nvPicPr>
        <p:blipFill>
          <a:blip r:embed="rId2"/>
          <a:stretch>
            <a:fillRect/>
          </a:stretch>
        </p:blipFill>
        <p:spPr>
          <a:xfrm>
            <a:off x="0" y="1226036"/>
            <a:ext cx="9588500" cy="5071095"/>
          </a:xfrm>
          <a:prstGeom prst="rect">
            <a:avLst/>
          </a:prstGeom>
        </p:spPr>
      </p:pic>
    </p:spTree>
    <p:extLst>
      <p:ext uri="{BB962C8B-B14F-4D97-AF65-F5344CB8AC3E}">
        <p14:creationId xmlns:p14="http://schemas.microsoft.com/office/powerpoint/2010/main" val="3893966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998E-EABB-0C4B-8233-3224C009C1B4}"/>
              </a:ext>
            </a:extLst>
          </p:cNvPr>
          <p:cNvSpPr>
            <a:spLocks noGrp="1"/>
          </p:cNvSpPr>
          <p:nvPr>
            <p:ph type="title"/>
          </p:nvPr>
        </p:nvSpPr>
        <p:spPr/>
        <p:txBody>
          <a:bodyPr/>
          <a:lstStyle/>
          <a:p>
            <a:r>
              <a:rPr lang="en-US" dirty="0"/>
              <a:t>You should know!!!!</a:t>
            </a:r>
            <a:endParaRPr lang="en-US" dirty="0">
              <a:solidFill>
                <a:srgbClr val="FF0000"/>
              </a:solidFill>
            </a:endParaRPr>
          </a:p>
        </p:txBody>
      </p:sp>
      <p:sp>
        <p:nvSpPr>
          <p:cNvPr id="3" name="Content Placeholder 2">
            <a:extLst>
              <a:ext uri="{FF2B5EF4-FFF2-40B4-BE49-F238E27FC236}">
                <a16:creationId xmlns:a16="http://schemas.microsoft.com/office/drawing/2014/main" id="{EE9BB20C-ECC5-4843-8317-E09AFC56F654}"/>
              </a:ext>
            </a:extLst>
          </p:cNvPr>
          <p:cNvSpPr>
            <a:spLocks noGrp="1"/>
          </p:cNvSpPr>
          <p:nvPr>
            <p:ph idx="1"/>
          </p:nvPr>
        </p:nvSpPr>
        <p:spPr>
          <a:xfrm>
            <a:off x="3696187" y="5206569"/>
            <a:ext cx="7251700" cy="1389066"/>
          </a:xfrm>
        </p:spPr>
        <p:txBody>
          <a:bodyPr/>
          <a:lstStyle/>
          <a:p>
            <a:pPr marL="0" indent="0">
              <a:buNone/>
            </a:pPr>
            <a:r>
              <a:rPr lang="en-US" dirty="0"/>
              <a:t>Empty clause means false</a:t>
            </a:r>
          </a:p>
        </p:txBody>
      </p:sp>
      <p:sp>
        <p:nvSpPr>
          <p:cNvPr id="4" name="Rectangle 3">
            <a:extLst>
              <a:ext uri="{FF2B5EF4-FFF2-40B4-BE49-F238E27FC236}">
                <a16:creationId xmlns:a16="http://schemas.microsoft.com/office/drawing/2014/main" id="{02391C25-7C01-BA4E-A820-558C23736A40}"/>
              </a:ext>
            </a:extLst>
          </p:cNvPr>
          <p:cNvSpPr/>
          <p:nvPr/>
        </p:nvSpPr>
        <p:spPr>
          <a:xfrm>
            <a:off x="507930" y="1397002"/>
            <a:ext cx="1612970" cy="2062103"/>
          </a:xfrm>
          <a:prstGeom prst="rect">
            <a:avLst/>
          </a:prstGeom>
        </p:spPr>
        <p:txBody>
          <a:bodyPr wrap="square">
            <a:spAutoFit/>
          </a:bodyPr>
          <a:lstStyle/>
          <a:p>
            <a:pPr algn="ctr"/>
            <a:r>
              <a:rPr lang="en-US" sz="3200" i="1" dirty="0">
                <a:latin typeface="Times" pitchFamily="2" charset="0"/>
              </a:rPr>
              <a:t>P </a:t>
            </a:r>
            <a:r>
              <a:rPr lang="en-US" sz="3200" dirty="0">
                <a:latin typeface="Times" pitchFamily="2" charset="0"/>
              </a:rPr>
              <a:t>∨ </a:t>
            </a:r>
            <a:r>
              <a:rPr lang="en-US" sz="3200" i="1" dirty="0">
                <a:latin typeface="Times" pitchFamily="2" charset="0"/>
              </a:rPr>
              <a:t>Q </a:t>
            </a:r>
          </a:p>
          <a:p>
            <a:pPr algn="ctr"/>
            <a:r>
              <a:rPr lang="en-US" sz="3200" dirty="0">
                <a:latin typeface="Times" pitchFamily="2" charset="0"/>
              </a:rPr>
              <a:t>¬</a:t>
            </a:r>
            <a:r>
              <a:rPr lang="en-US" sz="3200" i="1" dirty="0">
                <a:latin typeface="Times" pitchFamily="2" charset="0"/>
              </a:rPr>
              <a:t>P </a:t>
            </a:r>
            <a:r>
              <a:rPr lang="en-US" sz="3200" dirty="0">
                <a:latin typeface="Times" pitchFamily="2" charset="0"/>
              </a:rPr>
              <a:t>∨ </a:t>
            </a:r>
            <a:r>
              <a:rPr lang="en-US" sz="3200" i="1" dirty="0">
                <a:latin typeface="Times" pitchFamily="2" charset="0"/>
              </a:rPr>
              <a:t>R </a:t>
            </a:r>
          </a:p>
          <a:p>
            <a:pPr algn="ctr"/>
            <a:r>
              <a:rPr lang="en-US" sz="3200" i="1" dirty="0">
                <a:latin typeface="Times" pitchFamily="2" charset="0"/>
              </a:rPr>
              <a:t>---------</a:t>
            </a:r>
          </a:p>
          <a:p>
            <a:pPr algn="ctr"/>
            <a:r>
              <a:rPr lang="en-US" sz="3200" dirty="0">
                <a:latin typeface="Times" pitchFamily="2" charset="0"/>
              </a:rPr>
              <a:t>(</a:t>
            </a:r>
            <a:r>
              <a:rPr lang="en-US" sz="3200" i="1" dirty="0">
                <a:latin typeface="Times" pitchFamily="2" charset="0"/>
              </a:rPr>
              <a:t>Q </a:t>
            </a:r>
            <a:r>
              <a:rPr lang="en-US" sz="3200" dirty="0">
                <a:latin typeface="Times" pitchFamily="2" charset="0"/>
              </a:rPr>
              <a:t>∨ </a:t>
            </a:r>
            <a:r>
              <a:rPr lang="en-US" sz="3200" i="1" dirty="0">
                <a:latin typeface="Times" pitchFamily="2" charset="0"/>
              </a:rPr>
              <a:t>R</a:t>
            </a:r>
            <a:r>
              <a:rPr lang="en-US" sz="3200" dirty="0">
                <a:latin typeface="Times" pitchFamily="2" charset="0"/>
              </a:rPr>
              <a:t>) </a:t>
            </a:r>
            <a:endParaRPr lang="en-US" sz="3200" dirty="0">
              <a:effectLst/>
              <a:latin typeface="Times" pitchFamily="2" charset="0"/>
            </a:endParaRPr>
          </a:p>
        </p:txBody>
      </p:sp>
      <p:sp>
        <p:nvSpPr>
          <p:cNvPr id="5" name="Rectangle 4">
            <a:extLst>
              <a:ext uri="{FF2B5EF4-FFF2-40B4-BE49-F238E27FC236}">
                <a16:creationId xmlns:a16="http://schemas.microsoft.com/office/drawing/2014/main" id="{421525EB-C6C4-DE47-9DCD-111FE92CFAE7}"/>
              </a:ext>
            </a:extLst>
          </p:cNvPr>
          <p:cNvSpPr/>
          <p:nvPr/>
        </p:nvSpPr>
        <p:spPr>
          <a:xfrm>
            <a:off x="4666762" y="1366897"/>
            <a:ext cx="2858475" cy="2062103"/>
          </a:xfrm>
          <a:prstGeom prst="rect">
            <a:avLst/>
          </a:prstGeom>
        </p:spPr>
        <p:txBody>
          <a:bodyPr wrap="none">
            <a:spAutoFit/>
          </a:bodyPr>
          <a:lstStyle/>
          <a:p>
            <a:pPr algn="ctr"/>
            <a:r>
              <a:rPr lang="en-US" sz="3200" i="1" dirty="0">
                <a:latin typeface="Times" pitchFamily="2" charset="0"/>
              </a:rPr>
              <a:t>P </a:t>
            </a:r>
            <a:r>
              <a:rPr lang="en-US" sz="3200" dirty="0">
                <a:latin typeface="Times" pitchFamily="2" charset="0"/>
              </a:rPr>
              <a:t>∨ </a:t>
            </a:r>
            <a:r>
              <a:rPr lang="en-US" sz="3200" i="1" dirty="0">
                <a:latin typeface="Times" pitchFamily="2" charset="0"/>
              </a:rPr>
              <a:t>Q </a:t>
            </a:r>
            <a:r>
              <a:rPr lang="en-US" sz="3200" dirty="0">
                <a:latin typeface="Times" pitchFamily="2" charset="0"/>
              </a:rPr>
              <a:t>∨ </a:t>
            </a:r>
            <a:r>
              <a:rPr lang="en-US" sz="3200" i="1" dirty="0">
                <a:latin typeface="Times" pitchFamily="2" charset="0"/>
              </a:rPr>
              <a:t>S </a:t>
            </a:r>
          </a:p>
          <a:p>
            <a:pPr algn="ctr"/>
            <a:r>
              <a:rPr lang="en-US" sz="3200" dirty="0">
                <a:latin typeface="Times" pitchFamily="2" charset="0"/>
              </a:rPr>
              <a:t>¬</a:t>
            </a:r>
            <a:r>
              <a:rPr lang="en-US" sz="3200" i="1" dirty="0">
                <a:latin typeface="Times" pitchFamily="2" charset="0"/>
              </a:rPr>
              <a:t>P </a:t>
            </a:r>
            <a:r>
              <a:rPr lang="en-US" sz="3200" dirty="0">
                <a:latin typeface="Times" pitchFamily="2" charset="0"/>
              </a:rPr>
              <a:t>∨ </a:t>
            </a:r>
            <a:r>
              <a:rPr lang="en-US" sz="3200" i="1" dirty="0">
                <a:latin typeface="Times" pitchFamily="2" charset="0"/>
              </a:rPr>
              <a:t>R </a:t>
            </a:r>
            <a:r>
              <a:rPr lang="en-US" sz="3200" dirty="0">
                <a:latin typeface="Times" pitchFamily="2" charset="0"/>
              </a:rPr>
              <a:t>∨ </a:t>
            </a:r>
            <a:r>
              <a:rPr lang="en-US" sz="3200" i="1" dirty="0">
                <a:latin typeface="Times" pitchFamily="2" charset="0"/>
              </a:rPr>
              <a:t>S </a:t>
            </a:r>
          </a:p>
          <a:p>
            <a:pPr algn="ctr"/>
            <a:r>
              <a:rPr lang="en-US" sz="3200" i="1" dirty="0">
                <a:latin typeface="Times" pitchFamily="2" charset="0"/>
              </a:rPr>
              <a:t>----------------</a:t>
            </a:r>
          </a:p>
          <a:p>
            <a:pPr algn="ctr"/>
            <a:r>
              <a:rPr lang="en-US" sz="3200" dirty="0">
                <a:latin typeface="Times" pitchFamily="2" charset="0"/>
              </a:rPr>
              <a:t>(</a:t>
            </a:r>
            <a:r>
              <a:rPr lang="en-US" sz="3200" i="1" dirty="0">
                <a:latin typeface="Times" pitchFamily="2" charset="0"/>
              </a:rPr>
              <a:t>Q </a:t>
            </a:r>
            <a:r>
              <a:rPr lang="en-US" sz="3200" dirty="0">
                <a:latin typeface="Times" pitchFamily="2" charset="0"/>
              </a:rPr>
              <a:t>∨ </a:t>
            </a:r>
            <a:r>
              <a:rPr lang="en-US" sz="3200" i="1" dirty="0">
                <a:solidFill>
                  <a:srgbClr val="FF0000"/>
                </a:solidFill>
                <a:latin typeface="Times" pitchFamily="2" charset="0"/>
              </a:rPr>
              <a:t>S</a:t>
            </a:r>
            <a:r>
              <a:rPr lang="en-US" sz="3200" i="1" dirty="0">
                <a:latin typeface="Times" pitchFamily="2" charset="0"/>
              </a:rPr>
              <a:t> </a:t>
            </a:r>
            <a:r>
              <a:rPr lang="en-US" sz="3200" dirty="0">
                <a:latin typeface="Times" pitchFamily="2" charset="0"/>
              </a:rPr>
              <a:t>∨ </a:t>
            </a:r>
            <a:r>
              <a:rPr lang="en-US" sz="3200" i="1" dirty="0">
                <a:latin typeface="Times" pitchFamily="2" charset="0"/>
              </a:rPr>
              <a:t>R </a:t>
            </a:r>
            <a:r>
              <a:rPr lang="en-US" sz="3200" dirty="0">
                <a:latin typeface="Times" pitchFamily="2" charset="0"/>
              </a:rPr>
              <a:t>∨ </a:t>
            </a:r>
            <a:r>
              <a:rPr lang="en-US" sz="3200" i="1" dirty="0">
                <a:solidFill>
                  <a:srgbClr val="FF0000"/>
                </a:solidFill>
                <a:latin typeface="Times" pitchFamily="2" charset="0"/>
              </a:rPr>
              <a:t>S</a:t>
            </a:r>
            <a:r>
              <a:rPr lang="en-US" sz="3200" dirty="0">
                <a:latin typeface="Times" pitchFamily="2" charset="0"/>
              </a:rPr>
              <a:t>) </a:t>
            </a:r>
            <a:endParaRPr lang="en-US" sz="3200" dirty="0">
              <a:effectLst/>
              <a:latin typeface="Times" pitchFamily="2" charset="0"/>
            </a:endParaRPr>
          </a:p>
        </p:txBody>
      </p:sp>
      <p:sp>
        <p:nvSpPr>
          <p:cNvPr id="6" name="Rectangle 5">
            <a:extLst>
              <a:ext uri="{FF2B5EF4-FFF2-40B4-BE49-F238E27FC236}">
                <a16:creationId xmlns:a16="http://schemas.microsoft.com/office/drawing/2014/main" id="{149850DC-EBAE-C34E-BF91-E809B801E0BD}"/>
              </a:ext>
            </a:extLst>
          </p:cNvPr>
          <p:cNvSpPr/>
          <p:nvPr/>
        </p:nvSpPr>
        <p:spPr>
          <a:xfrm>
            <a:off x="9455575" y="1364543"/>
            <a:ext cx="2228495" cy="2062103"/>
          </a:xfrm>
          <a:prstGeom prst="rect">
            <a:avLst/>
          </a:prstGeom>
        </p:spPr>
        <p:txBody>
          <a:bodyPr wrap="none">
            <a:spAutoFit/>
          </a:bodyPr>
          <a:lstStyle/>
          <a:p>
            <a:r>
              <a:rPr lang="en-US" sz="3200" i="1" dirty="0">
                <a:latin typeface="Times" pitchFamily="2" charset="0"/>
              </a:rPr>
              <a:t>P </a:t>
            </a:r>
            <a:r>
              <a:rPr lang="en-US" sz="3200" dirty="0">
                <a:latin typeface="Times" pitchFamily="2" charset="0"/>
              </a:rPr>
              <a:t>∨ </a:t>
            </a:r>
            <a:r>
              <a:rPr lang="en-US" sz="3200" i="1" dirty="0">
                <a:latin typeface="Times" pitchFamily="2" charset="0"/>
              </a:rPr>
              <a:t>Q </a:t>
            </a:r>
            <a:r>
              <a:rPr lang="en-US" sz="3200" dirty="0">
                <a:latin typeface="Times" pitchFamily="2" charset="0"/>
              </a:rPr>
              <a:t>∨ </a:t>
            </a:r>
            <a:r>
              <a:rPr lang="en-US" sz="3200" i="1" dirty="0">
                <a:latin typeface="Times" pitchFamily="2" charset="0"/>
              </a:rPr>
              <a:t>S </a:t>
            </a:r>
          </a:p>
          <a:p>
            <a:r>
              <a:rPr lang="en-US" sz="3200" dirty="0">
                <a:latin typeface="Times" pitchFamily="2" charset="0"/>
              </a:rPr>
              <a:t>¬</a:t>
            </a:r>
            <a:r>
              <a:rPr lang="en-US" sz="3200" i="1" dirty="0">
                <a:latin typeface="Times" pitchFamily="2" charset="0"/>
              </a:rPr>
              <a:t>P </a:t>
            </a:r>
            <a:r>
              <a:rPr lang="en-US" sz="3200" dirty="0">
                <a:latin typeface="Times" pitchFamily="2" charset="0"/>
              </a:rPr>
              <a:t>∨ </a:t>
            </a:r>
            <a:r>
              <a:rPr lang="en-US" sz="3200" i="1" dirty="0">
                <a:latin typeface="Times" pitchFamily="2" charset="0"/>
              </a:rPr>
              <a:t>R </a:t>
            </a:r>
            <a:r>
              <a:rPr lang="en-US" sz="3200" dirty="0">
                <a:latin typeface="Times" pitchFamily="2" charset="0"/>
              </a:rPr>
              <a:t>∨ </a:t>
            </a:r>
            <a:r>
              <a:rPr lang="en-US" sz="3200" i="1" dirty="0">
                <a:latin typeface="Times" pitchFamily="2" charset="0"/>
              </a:rPr>
              <a:t>S </a:t>
            </a:r>
          </a:p>
          <a:p>
            <a:r>
              <a:rPr lang="en-US" sz="3200" i="1" dirty="0">
                <a:latin typeface="Times" pitchFamily="2" charset="0"/>
              </a:rPr>
              <a:t>---------------</a:t>
            </a:r>
          </a:p>
          <a:p>
            <a:r>
              <a:rPr lang="en-US" sz="3200" dirty="0">
                <a:latin typeface="Times" pitchFamily="2" charset="0"/>
              </a:rPr>
              <a:t>(</a:t>
            </a:r>
            <a:r>
              <a:rPr lang="en-US" sz="3200" i="1" dirty="0">
                <a:latin typeface="Times" pitchFamily="2" charset="0"/>
              </a:rPr>
              <a:t>Q </a:t>
            </a:r>
            <a:r>
              <a:rPr lang="en-US" sz="3200" dirty="0">
                <a:latin typeface="Times" pitchFamily="2" charset="0"/>
              </a:rPr>
              <a:t>∨ </a:t>
            </a:r>
            <a:r>
              <a:rPr lang="en-US" sz="3200" i="1" dirty="0">
                <a:latin typeface="Times" pitchFamily="2" charset="0"/>
              </a:rPr>
              <a:t>R </a:t>
            </a:r>
            <a:r>
              <a:rPr lang="en-US" sz="3200" dirty="0">
                <a:latin typeface="Times" pitchFamily="2" charset="0"/>
              </a:rPr>
              <a:t>∨ </a:t>
            </a:r>
            <a:r>
              <a:rPr lang="en-US" sz="3200" i="1" dirty="0">
                <a:latin typeface="Times" pitchFamily="2" charset="0"/>
              </a:rPr>
              <a:t>S</a:t>
            </a:r>
            <a:r>
              <a:rPr lang="en-US" sz="3200" dirty="0">
                <a:latin typeface="Times" pitchFamily="2" charset="0"/>
              </a:rPr>
              <a:t>) </a:t>
            </a:r>
            <a:endParaRPr lang="en-US" sz="3200" dirty="0">
              <a:effectLst/>
              <a:latin typeface="Times" pitchFamily="2" charset="0"/>
            </a:endParaRPr>
          </a:p>
        </p:txBody>
      </p:sp>
      <p:cxnSp>
        <p:nvCxnSpPr>
          <p:cNvPr id="8" name="Straight Arrow Connector 7">
            <a:extLst>
              <a:ext uri="{FF2B5EF4-FFF2-40B4-BE49-F238E27FC236}">
                <a16:creationId xmlns:a16="http://schemas.microsoft.com/office/drawing/2014/main" id="{27E7C3B3-F118-F04D-BEE5-4C2B699986F2}"/>
              </a:ext>
            </a:extLst>
          </p:cNvPr>
          <p:cNvCxnSpPr/>
          <p:nvPr/>
        </p:nvCxnSpPr>
        <p:spPr>
          <a:xfrm>
            <a:off x="7645400" y="2428053"/>
            <a:ext cx="1574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A7D17D-DB0F-5A4E-8E39-7026B18F0C38}"/>
              </a:ext>
            </a:extLst>
          </p:cNvPr>
          <p:cNvSpPr txBox="1"/>
          <p:nvPr/>
        </p:nvSpPr>
        <p:spPr>
          <a:xfrm>
            <a:off x="7645400" y="2503316"/>
            <a:ext cx="1574800" cy="923330"/>
          </a:xfrm>
          <a:prstGeom prst="rect">
            <a:avLst/>
          </a:prstGeom>
          <a:noFill/>
        </p:spPr>
        <p:txBody>
          <a:bodyPr wrap="square" rtlCol="0">
            <a:spAutoFit/>
          </a:bodyPr>
          <a:lstStyle/>
          <a:p>
            <a:pPr algn="ctr"/>
            <a:r>
              <a:rPr lang="en-US" dirty="0">
                <a:solidFill>
                  <a:srgbClr val="FF0000"/>
                </a:solidFill>
              </a:rPr>
              <a:t>Factoring</a:t>
            </a:r>
            <a:r>
              <a:rPr lang="en-US" dirty="0"/>
              <a:t>  remove redundant</a:t>
            </a:r>
          </a:p>
        </p:txBody>
      </p:sp>
      <p:sp>
        <p:nvSpPr>
          <p:cNvPr id="10" name="Rectangle 9">
            <a:extLst>
              <a:ext uri="{FF2B5EF4-FFF2-40B4-BE49-F238E27FC236}">
                <a16:creationId xmlns:a16="http://schemas.microsoft.com/office/drawing/2014/main" id="{C54E1ACE-B368-0A4B-9727-47C8A14A3698}"/>
              </a:ext>
            </a:extLst>
          </p:cNvPr>
          <p:cNvSpPr/>
          <p:nvPr/>
        </p:nvSpPr>
        <p:spPr>
          <a:xfrm>
            <a:off x="2302312" y="3913437"/>
            <a:ext cx="1558488" cy="1815882"/>
          </a:xfrm>
          <a:prstGeom prst="rect">
            <a:avLst/>
          </a:prstGeom>
        </p:spPr>
        <p:txBody>
          <a:bodyPr wrap="square">
            <a:spAutoFit/>
          </a:bodyPr>
          <a:lstStyle/>
          <a:p>
            <a:pPr algn="ctr"/>
            <a:r>
              <a:rPr lang="en-US" sz="2800" i="1" dirty="0">
                <a:latin typeface="Times" pitchFamily="2" charset="0"/>
              </a:rPr>
              <a:t>P </a:t>
            </a:r>
          </a:p>
          <a:p>
            <a:pPr algn="ctr"/>
            <a:r>
              <a:rPr lang="en-US" sz="2800" dirty="0">
                <a:latin typeface="Times" pitchFamily="2" charset="0"/>
              </a:rPr>
              <a:t>¬</a:t>
            </a:r>
            <a:r>
              <a:rPr lang="en-US" sz="2800" i="1" dirty="0">
                <a:latin typeface="Times" pitchFamily="2" charset="0"/>
              </a:rPr>
              <a:t>P</a:t>
            </a:r>
          </a:p>
          <a:p>
            <a:pPr algn="ctr"/>
            <a:r>
              <a:rPr lang="en-US" sz="2800" i="1" dirty="0">
                <a:latin typeface="Times" pitchFamily="2" charset="0"/>
              </a:rPr>
              <a:t>------</a:t>
            </a:r>
          </a:p>
          <a:p>
            <a:pPr algn="ctr"/>
            <a:r>
              <a:rPr lang="en-US" sz="2800" i="1" dirty="0">
                <a:latin typeface="Times" pitchFamily="2" charset="0"/>
              </a:rPr>
              <a:t>() </a:t>
            </a:r>
            <a:endParaRPr lang="en-US" sz="2800" dirty="0">
              <a:effectLst/>
              <a:latin typeface="Times" pitchFamily="2" charset="0"/>
            </a:endParaRPr>
          </a:p>
        </p:txBody>
      </p:sp>
    </p:spTree>
    <p:extLst>
      <p:ext uri="{BB962C8B-B14F-4D97-AF65-F5344CB8AC3E}">
        <p14:creationId xmlns:p14="http://schemas.microsoft.com/office/powerpoint/2010/main" val="539349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81D7-5F1B-3F4C-8C0B-B1A779990788}"/>
              </a:ext>
            </a:extLst>
          </p:cNvPr>
          <p:cNvSpPr>
            <a:spLocks noGrp="1"/>
          </p:cNvSpPr>
          <p:nvPr>
            <p:ph type="title"/>
          </p:nvPr>
        </p:nvSpPr>
        <p:spPr/>
        <p:txBody>
          <a:bodyPr/>
          <a:lstStyle/>
          <a:p>
            <a:r>
              <a:rPr lang="en-US" dirty="0"/>
              <a:t>Inference by Resolution</a:t>
            </a:r>
          </a:p>
        </p:txBody>
      </p:sp>
      <p:sp>
        <p:nvSpPr>
          <p:cNvPr id="3" name="Content Placeholder 2">
            <a:extLst>
              <a:ext uri="{FF2B5EF4-FFF2-40B4-BE49-F238E27FC236}">
                <a16:creationId xmlns:a16="http://schemas.microsoft.com/office/drawing/2014/main" id="{6B98455C-CA12-D94F-88C8-05C434C74893}"/>
              </a:ext>
            </a:extLst>
          </p:cNvPr>
          <p:cNvSpPr>
            <a:spLocks noGrp="1"/>
          </p:cNvSpPr>
          <p:nvPr>
            <p:ph idx="1"/>
          </p:nvPr>
        </p:nvSpPr>
        <p:spPr/>
        <p:txBody>
          <a:bodyPr/>
          <a:lstStyle/>
          <a:p>
            <a:pPr marL="0" indent="0">
              <a:buNone/>
            </a:pPr>
            <a:r>
              <a:rPr lang="en-US" dirty="0"/>
              <a:t>To determine if KB ⊨ </a:t>
            </a:r>
            <a:r>
              <a:rPr lang="el-GR" i="1" dirty="0"/>
              <a:t>α</a:t>
            </a:r>
            <a:r>
              <a:rPr lang="el-GR" dirty="0"/>
              <a:t>: </a:t>
            </a:r>
            <a:endParaRPr lang="en-US" dirty="0"/>
          </a:p>
          <a:p>
            <a:r>
              <a:rPr lang="en-US" dirty="0"/>
              <a:t>Check if (KB ∧ ¬</a:t>
            </a:r>
            <a:r>
              <a:rPr lang="el-GR" i="1" dirty="0"/>
              <a:t>α</a:t>
            </a:r>
            <a:r>
              <a:rPr lang="el-GR" dirty="0"/>
              <a:t>) </a:t>
            </a:r>
            <a:r>
              <a:rPr lang="en-US" dirty="0"/>
              <a:t>is a contradiction? </a:t>
            </a:r>
          </a:p>
          <a:p>
            <a:pPr lvl="1"/>
            <a:r>
              <a:rPr lang="en-US" dirty="0"/>
              <a:t>If so, then KB ⊨ </a:t>
            </a:r>
            <a:r>
              <a:rPr lang="el-GR" i="1" dirty="0"/>
              <a:t>α. </a:t>
            </a:r>
            <a:endParaRPr lang="en-US" i="1" dirty="0"/>
          </a:p>
          <a:p>
            <a:pPr lvl="1"/>
            <a:r>
              <a:rPr lang="en-US" dirty="0"/>
              <a:t>Otherwise, no entailment. </a:t>
            </a:r>
          </a:p>
          <a:p>
            <a:endParaRPr lang="en-US" dirty="0"/>
          </a:p>
          <a:p>
            <a:endParaRPr lang="en-US" dirty="0"/>
          </a:p>
          <a:p>
            <a:pPr marL="0" indent="0">
              <a:buNone/>
            </a:pPr>
            <a:r>
              <a:rPr lang="en-US" dirty="0"/>
              <a:t>Proof the opposite of what we want </a:t>
            </a:r>
            <a:r>
              <a:rPr lang="en-US" dirty="0">
                <a:sym typeface="Wingdings" pitchFamily="2" charset="2"/>
              </a:rPr>
              <a:t></a:t>
            </a:r>
            <a:endParaRPr lang="en-US" dirty="0"/>
          </a:p>
        </p:txBody>
      </p:sp>
    </p:spTree>
    <p:extLst>
      <p:ext uri="{BB962C8B-B14F-4D97-AF65-F5344CB8AC3E}">
        <p14:creationId xmlns:p14="http://schemas.microsoft.com/office/powerpoint/2010/main" val="398439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67D8-89EF-EE45-90CD-98932C047550}"/>
              </a:ext>
            </a:extLst>
          </p:cNvPr>
          <p:cNvSpPr>
            <a:spLocks noGrp="1"/>
          </p:cNvSpPr>
          <p:nvPr>
            <p:ph type="title"/>
          </p:nvPr>
        </p:nvSpPr>
        <p:spPr/>
        <p:txBody>
          <a:bodyPr/>
          <a:lstStyle/>
          <a:p>
            <a:r>
              <a:rPr lang="en-US" dirty="0"/>
              <a:t>Inference by Resolution</a:t>
            </a:r>
          </a:p>
        </p:txBody>
      </p:sp>
      <p:sp>
        <p:nvSpPr>
          <p:cNvPr id="3" name="Content Placeholder 2">
            <a:extLst>
              <a:ext uri="{FF2B5EF4-FFF2-40B4-BE49-F238E27FC236}">
                <a16:creationId xmlns:a16="http://schemas.microsoft.com/office/drawing/2014/main" id="{695435C0-4B0D-2E47-A589-45D655CB2D4C}"/>
              </a:ext>
            </a:extLst>
          </p:cNvPr>
          <p:cNvSpPr>
            <a:spLocks noGrp="1"/>
          </p:cNvSpPr>
          <p:nvPr>
            <p:ph idx="1"/>
          </p:nvPr>
        </p:nvSpPr>
        <p:spPr/>
        <p:txBody>
          <a:bodyPr/>
          <a:lstStyle/>
          <a:p>
            <a:pPr marL="0" indent="0">
              <a:buNone/>
            </a:pPr>
            <a:r>
              <a:rPr lang="en-US" dirty="0"/>
              <a:t>To determine if KB ⊨ </a:t>
            </a:r>
            <a:r>
              <a:rPr lang="el-GR" i="1" dirty="0"/>
              <a:t>α</a:t>
            </a:r>
            <a:r>
              <a:rPr lang="el-GR" dirty="0"/>
              <a:t>: </a:t>
            </a:r>
            <a:endParaRPr lang="en-US" dirty="0"/>
          </a:p>
          <a:p>
            <a:r>
              <a:rPr lang="en-US" dirty="0"/>
              <a:t>Convert (KB ∧ ¬</a:t>
            </a:r>
            <a:r>
              <a:rPr lang="el-GR" i="1" dirty="0"/>
              <a:t>α</a:t>
            </a:r>
            <a:r>
              <a:rPr lang="el-GR" dirty="0"/>
              <a:t>) </a:t>
            </a:r>
            <a:r>
              <a:rPr lang="en-US" dirty="0"/>
              <a:t>to </a:t>
            </a:r>
            <a:r>
              <a:rPr lang="en-US" dirty="0">
                <a:solidFill>
                  <a:srgbClr val="FF0000"/>
                </a:solidFill>
              </a:rPr>
              <a:t>Conjunctive Normal Form</a:t>
            </a:r>
            <a:r>
              <a:rPr lang="en-US" dirty="0"/>
              <a:t>. </a:t>
            </a:r>
          </a:p>
          <a:p>
            <a:r>
              <a:rPr lang="en-US" dirty="0"/>
              <a:t>Keep checking to see if we can use resolution to produce a new clause. </a:t>
            </a:r>
          </a:p>
          <a:p>
            <a:pPr lvl="1"/>
            <a:r>
              <a:rPr lang="en-US" dirty="0"/>
              <a:t>If ever we produce the </a:t>
            </a:r>
            <a:r>
              <a:rPr lang="en-US" b="1" dirty="0"/>
              <a:t>empty </a:t>
            </a:r>
            <a:r>
              <a:rPr lang="en-US" dirty="0"/>
              <a:t>clause (equivalent to False), we have a contradiction, and KB ⊨ </a:t>
            </a:r>
            <a:r>
              <a:rPr lang="el-GR" i="1" dirty="0"/>
              <a:t>α</a:t>
            </a:r>
            <a:r>
              <a:rPr lang="el-GR" dirty="0"/>
              <a:t>. </a:t>
            </a:r>
            <a:endParaRPr lang="en-US" dirty="0"/>
          </a:p>
          <a:p>
            <a:pPr lvl="1"/>
            <a:r>
              <a:rPr lang="en-US" dirty="0"/>
              <a:t>Otherwise, if we can't add new clauses, no entailment. </a:t>
            </a:r>
          </a:p>
          <a:p>
            <a:endParaRPr lang="en-US" dirty="0"/>
          </a:p>
        </p:txBody>
      </p:sp>
    </p:spTree>
    <p:extLst>
      <p:ext uri="{BB962C8B-B14F-4D97-AF65-F5344CB8AC3E}">
        <p14:creationId xmlns:p14="http://schemas.microsoft.com/office/powerpoint/2010/main" val="962076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54F3-279A-5C43-97E8-A0FF64978D0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7BCBFCB-A6F0-B84E-9DAF-A2A6F59B93E8}"/>
              </a:ext>
            </a:extLst>
          </p:cNvPr>
          <p:cNvSpPr>
            <a:spLocks noGrp="1"/>
          </p:cNvSpPr>
          <p:nvPr>
            <p:ph idx="1"/>
          </p:nvPr>
        </p:nvSpPr>
        <p:spPr>
          <a:xfrm>
            <a:off x="406400" y="1397002"/>
            <a:ext cx="11379200" cy="3098798"/>
          </a:xfrm>
        </p:spPr>
        <p:txBody>
          <a:bodyPr/>
          <a:lstStyle/>
          <a:p>
            <a:pPr marL="0" indent="0">
              <a:buNone/>
            </a:pPr>
            <a:r>
              <a:rPr lang="en-US" dirty="0"/>
              <a:t>Does (</a:t>
            </a:r>
            <a:r>
              <a:rPr lang="en-US" i="1" dirty="0"/>
              <a:t>A </a:t>
            </a:r>
            <a:r>
              <a:rPr lang="en-US" dirty="0"/>
              <a:t>∨ </a:t>
            </a:r>
            <a:r>
              <a:rPr lang="en-US" i="1" dirty="0"/>
              <a:t>B</a:t>
            </a:r>
            <a:r>
              <a:rPr lang="en-US" dirty="0"/>
              <a:t>) ∧ (¬</a:t>
            </a:r>
            <a:r>
              <a:rPr lang="en-US" i="1" dirty="0"/>
              <a:t>B </a:t>
            </a:r>
            <a:r>
              <a:rPr lang="en-US" dirty="0"/>
              <a:t>∨ </a:t>
            </a:r>
            <a:r>
              <a:rPr lang="en-US" i="1" dirty="0"/>
              <a:t>C</a:t>
            </a:r>
            <a:r>
              <a:rPr lang="en-US" dirty="0"/>
              <a:t>) ∧ (¬</a:t>
            </a:r>
            <a:r>
              <a:rPr lang="en-US" i="1" dirty="0"/>
              <a:t>C</a:t>
            </a:r>
            <a:r>
              <a:rPr lang="en-US" dirty="0"/>
              <a:t>) entail </a:t>
            </a:r>
            <a:r>
              <a:rPr lang="en-US" i="1" dirty="0"/>
              <a:t>A</a:t>
            </a:r>
            <a:r>
              <a:rPr lang="en-US" dirty="0"/>
              <a:t>? </a:t>
            </a:r>
          </a:p>
          <a:p>
            <a:pPr marL="0" indent="0">
              <a:buNone/>
            </a:pPr>
            <a:r>
              <a:rPr lang="en-US" dirty="0"/>
              <a:t>(</a:t>
            </a:r>
            <a:r>
              <a:rPr lang="en-US" i="1" dirty="0"/>
              <a:t>A </a:t>
            </a:r>
            <a:r>
              <a:rPr lang="en-US" dirty="0"/>
              <a:t>∨ </a:t>
            </a:r>
            <a:r>
              <a:rPr lang="en-US" i="1" dirty="0"/>
              <a:t>B</a:t>
            </a:r>
            <a:r>
              <a:rPr lang="en-US" dirty="0"/>
              <a:t>) ∧ (¬</a:t>
            </a:r>
            <a:r>
              <a:rPr lang="en-US" i="1" dirty="0"/>
              <a:t>B </a:t>
            </a:r>
            <a:r>
              <a:rPr lang="en-US" dirty="0"/>
              <a:t>∨ </a:t>
            </a:r>
            <a:r>
              <a:rPr lang="en-US" i="1" dirty="0"/>
              <a:t>C</a:t>
            </a:r>
            <a:r>
              <a:rPr lang="en-US" dirty="0"/>
              <a:t>) ∧ (¬</a:t>
            </a:r>
            <a:r>
              <a:rPr lang="en-US" i="1" dirty="0"/>
              <a:t>C</a:t>
            </a:r>
            <a:r>
              <a:rPr lang="en-US" dirty="0"/>
              <a:t>) </a:t>
            </a:r>
            <a:r>
              <a:rPr lang="en-US" dirty="0">
                <a:solidFill>
                  <a:srgbClr val="FF0000"/>
                </a:solidFill>
              </a:rPr>
              <a:t>∧ (¬</a:t>
            </a:r>
            <a:r>
              <a:rPr lang="en-US" i="1" dirty="0">
                <a:solidFill>
                  <a:srgbClr val="FF0000"/>
                </a:solidFill>
              </a:rPr>
              <a:t>A</a:t>
            </a:r>
            <a:r>
              <a:rPr lang="en-US" dirty="0">
                <a:solidFill>
                  <a:srgbClr val="FF0000"/>
                </a:solidFill>
              </a:rPr>
              <a:t>) </a:t>
            </a:r>
          </a:p>
          <a:p>
            <a:pPr marL="0" indent="0">
              <a:buNone/>
            </a:pPr>
            <a:endParaRPr lang="en-US" dirty="0"/>
          </a:p>
          <a:p>
            <a:pPr marL="0" indent="0">
              <a:buNone/>
            </a:pPr>
            <a:endParaRPr lang="en-US" dirty="0"/>
          </a:p>
          <a:p>
            <a:pPr marL="0" indent="0">
              <a:buNone/>
            </a:pPr>
            <a:r>
              <a:rPr lang="en-US" dirty="0"/>
              <a:t>(</a:t>
            </a:r>
            <a:r>
              <a:rPr lang="en-US" i="1" dirty="0"/>
              <a:t>A </a:t>
            </a:r>
            <a:r>
              <a:rPr lang="en-US" dirty="0"/>
              <a:t>∨ </a:t>
            </a:r>
            <a:r>
              <a:rPr lang="en-US" i="1" dirty="0"/>
              <a:t>B</a:t>
            </a:r>
            <a:r>
              <a:rPr lang="en-US" dirty="0"/>
              <a:t>)       (¬</a:t>
            </a:r>
            <a:r>
              <a:rPr lang="en-US" i="1" dirty="0"/>
              <a:t>B </a:t>
            </a:r>
            <a:r>
              <a:rPr lang="en-US" dirty="0"/>
              <a:t>∨ </a:t>
            </a:r>
            <a:r>
              <a:rPr lang="en-US" i="1" dirty="0"/>
              <a:t>C</a:t>
            </a:r>
            <a:r>
              <a:rPr lang="en-US" dirty="0"/>
              <a:t>)        (¬</a:t>
            </a:r>
            <a:r>
              <a:rPr lang="en-US" i="1" dirty="0"/>
              <a:t>C</a:t>
            </a:r>
            <a:r>
              <a:rPr lang="en-US" dirty="0"/>
              <a:t>)         (¬</a:t>
            </a:r>
            <a:r>
              <a:rPr lang="en-US" i="1" dirty="0"/>
              <a:t>A</a:t>
            </a:r>
            <a:r>
              <a:rPr lang="en-US" dirty="0"/>
              <a:t>) </a:t>
            </a:r>
          </a:p>
          <a:p>
            <a:endParaRPr lang="en-US" dirty="0"/>
          </a:p>
        </p:txBody>
      </p:sp>
      <p:sp>
        <p:nvSpPr>
          <p:cNvPr id="4" name="Donut 3">
            <a:extLst>
              <a:ext uri="{FF2B5EF4-FFF2-40B4-BE49-F238E27FC236}">
                <a16:creationId xmlns:a16="http://schemas.microsoft.com/office/drawing/2014/main" id="{08DD9C23-8F6A-104D-B310-B176F996C00A}"/>
              </a:ext>
            </a:extLst>
          </p:cNvPr>
          <p:cNvSpPr/>
          <p:nvPr/>
        </p:nvSpPr>
        <p:spPr>
          <a:xfrm>
            <a:off x="1892300" y="3429000"/>
            <a:ext cx="3594100" cy="1333500"/>
          </a:xfrm>
          <a:prstGeom prst="donut">
            <a:avLst>
              <a:gd name="adj" fmla="val 88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959D784-289A-9349-B9CA-FDC3E6F1B587}"/>
              </a:ext>
            </a:extLst>
          </p:cNvPr>
          <p:cNvSpPr txBox="1"/>
          <p:nvPr/>
        </p:nvSpPr>
        <p:spPr>
          <a:xfrm>
            <a:off x="7314957" y="3777962"/>
            <a:ext cx="813043" cy="584775"/>
          </a:xfrm>
          <a:prstGeom prst="rect">
            <a:avLst/>
          </a:prstGeom>
          <a:noFill/>
        </p:spPr>
        <p:txBody>
          <a:bodyPr wrap="none" rtlCol="0">
            <a:spAutoFit/>
          </a:bodyPr>
          <a:lstStyle/>
          <a:p>
            <a:r>
              <a:rPr lang="en-US" sz="3200" dirty="0"/>
              <a:t>¬</a:t>
            </a:r>
            <a:r>
              <a:rPr lang="en-US" sz="3200" i="1" dirty="0"/>
              <a:t>B </a:t>
            </a:r>
            <a:endParaRPr lang="en-US" sz="3200" dirty="0"/>
          </a:p>
        </p:txBody>
      </p:sp>
    </p:spTree>
    <p:extLst>
      <p:ext uri="{BB962C8B-B14F-4D97-AF65-F5344CB8AC3E}">
        <p14:creationId xmlns:p14="http://schemas.microsoft.com/office/powerpoint/2010/main" val="248077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54F3-279A-5C43-97E8-A0FF64978D0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7BCBFCB-A6F0-B84E-9DAF-A2A6F59B93E8}"/>
              </a:ext>
            </a:extLst>
          </p:cNvPr>
          <p:cNvSpPr>
            <a:spLocks noGrp="1"/>
          </p:cNvSpPr>
          <p:nvPr>
            <p:ph idx="1"/>
          </p:nvPr>
        </p:nvSpPr>
        <p:spPr>
          <a:xfrm>
            <a:off x="406400" y="1397002"/>
            <a:ext cx="11379200" cy="3098798"/>
          </a:xfrm>
        </p:spPr>
        <p:txBody>
          <a:bodyPr/>
          <a:lstStyle/>
          <a:p>
            <a:pPr marL="0" indent="0">
              <a:buNone/>
            </a:pPr>
            <a:r>
              <a:rPr lang="en-US" dirty="0"/>
              <a:t>Does (</a:t>
            </a:r>
            <a:r>
              <a:rPr lang="en-US" i="1" dirty="0"/>
              <a:t>A </a:t>
            </a:r>
            <a:r>
              <a:rPr lang="en-US" dirty="0"/>
              <a:t>∨ </a:t>
            </a:r>
            <a:r>
              <a:rPr lang="en-US" i="1" dirty="0"/>
              <a:t>B</a:t>
            </a:r>
            <a:r>
              <a:rPr lang="en-US" dirty="0"/>
              <a:t>) ∧ (¬</a:t>
            </a:r>
            <a:r>
              <a:rPr lang="en-US" i="1" dirty="0"/>
              <a:t>B </a:t>
            </a:r>
            <a:r>
              <a:rPr lang="en-US" dirty="0"/>
              <a:t>∨ </a:t>
            </a:r>
            <a:r>
              <a:rPr lang="en-US" i="1" dirty="0"/>
              <a:t>C</a:t>
            </a:r>
            <a:r>
              <a:rPr lang="en-US" dirty="0"/>
              <a:t>) ∧ (¬</a:t>
            </a:r>
            <a:r>
              <a:rPr lang="en-US" i="1" dirty="0"/>
              <a:t>C</a:t>
            </a:r>
            <a:r>
              <a:rPr lang="en-US" dirty="0"/>
              <a:t>) entail </a:t>
            </a:r>
            <a:r>
              <a:rPr lang="en-US" i="1" dirty="0"/>
              <a:t>A</a:t>
            </a:r>
            <a:r>
              <a:rPr lang="en-US" dirty="0"/>
              <a:t>? </a:t>
            </a:r>
          </a:p>
          <a:p>
            <a:pPr marL="0" indent="0">
              <a:buNone/>
            </a:pPr>
            <a:r>
              <a:rPr lang="en-US" dirty="0"/>
              <a:t>(</a:t>
            </a:r>
            <a:r>
              <a:rPr lang="en-US" i="1" dirty="0"/>
              <a:t>A </a:t>
            </a:r>
            <a:r>
              <a:rPr lang="en-US" dirty="0"/>
              <a:t>∨ </a:t>
            </a:r>
            <a:r>
              <a:rPr lang="en-US" i="1" dirty="0"/>
              <a:t>B</a:t>
            </a:r>
            <a:r>
              <a:rPr lang="en-US" dirty="0"/>
              <a:t>) ∧ (¬</a:t>
            </a:r>
            <a:r>
              <a:rPr lang="en-US" i="1" dirty="0"/>
              <a:t>B </a:t>
            </a:r>
            <a:r>
              <a:rPr lang="en-US" dirty="0"/>
              <a:t>∨ </a:t>
            </a:r>
            <a:r>
              <a:rPr lang="en-US" i="1" dirty="0"/>
              <a:t>C</a:t>
            </a:r>
            <a:r>
              <a:rPr lang="en-US" dirty="0"/>
              <a:t>) ∧ (¬</a:t>
            </a:r>
            <a:r>
              <a:rPr lang="en-US" i="1" dirty="0"/>
              <a:t>C</a:t>
            </a:r>
            <a:r>
              <a:rPr lang="en-US" dirty="0"/>
              <a:t>) ∧ (¬</a:t>
            </a:r>
            <a:r>
              <a:rPr lang="en-US" i="1" dirty="0"/>
              <a:t>A</a:t>
            </a:r>
            <a:r>
              <a:rPr lang="en-US" dirty="0"/>
              <a:t>) </a:t>
            </a:r>
          </a:p>
          <a:p>
            <a:pPr marL="0" indent="0">
              <a:buNone/>
            </a:pPr>
            <a:endParaRPr lang="en-US" dirty="0"/>
          </a:p>
          <a:p>
            <a:pPr marL="0" indent="0">
              <a:buNone/>
            </a:pPr>
            <a:endParaRPr lang="en-US" dirty="0"/>
          </a:p>
          <a:p>
            <a:pPr marL="0" indent="0">
              <a:buNone/>
            </a:pPr>
            <a:r>
              <a:rPr lang="en-US" dirty="0"/>
              <a:t>(</a:t>
            </a:r>
            <a:r>
              <a:rPr lang="en-US" i="1" dirty="0"/>
              <a:t>A </a:t>
            </a:r>
            <a:r>
              <a:rPr lang="en-US" dirty="0"/>
              <a:t>∨ </a:t>
            </a:r>
            <a:r>
              <a:rPr lang="en-US" i="1" dirty="0"/>
              <a:t>B</a:t>
            </a:r>
            <a:r>
              <a:rPr lang="en-US" dirty="0"/>
              <a:t>)       (¬</a:t>
            </a:r>
            <a:r>
              <a:rPr lang="en-US" i="1" dirty="0"/>
              <a:t>B </a:t>
            </a:r>
            <a:r>
              <a:rPr lang="en-US" dirty="0"/>
              <a:t>∨ </a:t>
            </a:r>
            <a:r>
              <a:rPr lang="en-US" i="1" dirty="0"/>
              <a:t>C</a:t>
            </a:r>
            <a:r>
              <a:rPr lang="en-US" dirty="0"/>
              <a:t>)        (¬</a:t>
            </a:r>
            <a:r>
              <a:rPr lang="en-US" i="1" dirty="0"/>
              <a:t>C</a:t>
            </a:r>
            <a:r>
              <a:rPr lang="en-US" dirty="0"/>
              <a:t>)         (¬</a:t>
            </a:r>
            <a:r>
              <a:rPr lang="en-US" i="1" dirty="0"/>
              <a:t>A</a:t>
            </a:r>
            <a:r>
              <a:rPr lang="en-US" dirty="0"/>
              <a:t>) </a:t>
            </a:r>
          </a:p>
          <a:p>
            <a:endParaRPr lang="en-US" dirty="0"/>
          </a:p>
        </p:txBody>
      </p:sp>
      <p:sp>
        <p:nvSpPr>
          <p:cNvPr id="6" name="TextBox 5">
            <a:extLst>
              <a:ext uri="{FF2B5EF4-FFF2-40B4-BE49-F238E27FC236}">
                <a16:creationId xmlns:a16="http://schemas.microsoft.com/office/drawing/2014/main" id="{4959D784-289A-9349-B9CA-FDC3E6F1B587}"/>
              </a:ext>
            </a:extLst>
          </p:cNvPr>
          <p:cNvSpPr txBox="1"/>
          <p:nvPr/>
        </p:nvSpPr>
        <p:spPr>
          <a:xfrm>
            <a:off x="7314957" y="3777962"/>
            <a:ext cx="813043" cy="584775"/>
          </a:xfrm>
          <a:prstGeom prst="rect">
            <a:avLst/>
          </a:prstGeom>
          <a:noFill/>
        </p:spPr>
        <p:txBody>
          <a:bodyPr wrap="none" rtlCol="0">
            <a:spAutoFit/>
          </a:bodyPr>
          <a:lstStyle/>
          <a:p>
            <a:r>
              <a:rPr lang="en-US" sz="3200" dirty="0"/>
              <a:t>¬</a:t>
            </a:r>
            <a:r>
              <a:rPr lang="en-US" sz="3200" i="1" dirty="0"/>
              <a:t>B </a:t>
            </a:r>
            <a:endParaRPr lang="en-US" sz="3200" dirty="0"/>
          </a:p>
        </p:txBody>
      </p:sp>
      <p:sp>
        <p:nvSpPr>
          <p:cNvPr id="5" name="Donut 4">
            <a:extLst>
              <a:ext uri="{FF2B5EF4-FFF2-40B4-BE49-F238E27FC236}">
                <a16:creationId xmlns:a16="http://schemas.microsoft.com/office/drawing/2014/main" id="{FEE96918-06EE-B74D-8BCB-EDC8E4DD39B4}"/>
              </a:ext>
            </a:extLst>
          </p:cNvPr>
          <p:cNvSpPr/>
          <p:nvPr/>
        </p:nvSpPr>
        <p:spPr>
          <a:xfrm>
            <a:off x="214313" y="3600450"/>
            <a:ext cx="1785937" cy="895350"/>
          </a:xfrm>
          <a:prstGeom prst="donut">
            <a:avLst>
              <a:gd name="adj" fmla="val 10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B4993283-3328-3046-856E-3267927F9A32}"/>
              </a:ext>
            </a:extLst>
          </p:cNvPr>
          <p:cNvSpPr/>
          <p:nvPr/>
        </p:nvSpPr>
        <p:spPr>
          <a:xfrm>
            <a:off x="6828509" y="3622674"/>
            <a:ext cx="1785937" cy="895350"/>
          </a:xfrm>
          <a:prstGeom prst="donut">
            <a:avLst>
              <a:gd name="adj" fmla="val 10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185C2821-CD0F-F44B-9E3A-307D70CA4726}"/>
              </a:ext>
            </a:extLst>
          </p:cNvPr>
          <p:cNvSpPr txBox="1"/>
          <p:nvPr/>
        </p:nvSpPr>
        <p:spPr>
          <a:xfrm>
            <a:off x="9156456" y="3777962"/>
            <a:ext cx="458780" cy="584775"/>
          </a:xfrm>
          <a:prstGeom prst="rect">
            <a:avLst/>
          </a:prstGeom>
          <a:noFill/>
        </p:spPr>
        <p:txBody>
          <a:bodyPr wrap="none" rtlCol="0">
            <a:spAutoFit/>
          </a:bodyPr>
          <a:lstStyle/>
          <a:p>
            <a:r>
              <a:rPr lang="en-US" sz="3200" dirty="0"/>
              <a:t>A</a:t>
            </a:r>
          </a:p>
        </p:txBody>
      </p:sp>
    </p:spTree>
    <p:extLst>
      <p:ext uri="{BB962C8B-B14F-4D97-AF65-F5344CB8AC3E}">
        <p14:creationId xmlns:p14="http://schemas.microsoft.com/office/powerpoint/2010/main" val="17377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54F3-279A-5C43-97E8-A0FF64978D0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7BCBFCB-A6F0-B84E-9DAF-A2A6F59B93E8}"/>
              </a:ext>
            </a:extLst>
          </p:cNvPr>
          <p:cNvSpPr>
            <a:spLocks noGrp="1"/>
          </p:cNvSpPr>
          <p:nvPr>
            <p:ph idx="1"/>
          </p:nvPr>
        </p:nvSpPr>
        <p:spPr>
          <a:xfrm>
            <a:off x="406400" y="1397002"/>
            <a:ext cx="11379200" cy="3098798"/>
          </a:xfrm>
        </p:spPr>
        <p:txBody>
          <a:bodyPr/>
          <a:lstStyle/>
          <a:p>
            <a:pPr marL="0" indent="0">
              <a:buNone/>
            </a:pPr>
            <a:r>
              <a:rPr lang="en-US" dirty="0"/>
              <a:t>Does (</a:t>
            </a:r>
            <a:r>
              <a:rPr lang="en-US" i="1" dirty="0"/>
              <a:t>A </a:t>
            </a:r>
            <a:r>
              <a:rPr lang="en-US" dirty="0"/>
              <a:t>∨ </a:t>
            </a:r>
            <a:r>
              <a:rPr lang="en-US" i="1" dirty="0"/>
              <a:t>B</a:t>
            </a:r>
            <a:r>
              <a:rPr lang="en-US" dirty="0"/>
              <a:t>) ∧ (¬</a:t>
            </a:r>
            <a:r>
              <a:rPr lang="en-US" i="1" dirty="0"/>
              <a:t>B </a:t>
            </a:r>
            <a:r>
              <a:rPr lang="en-US" dirty="0"/>
              <a:t>∨ </a:t>
            </a:r>
            <a:r>
              <a:rPr lang="en-US" i="1" dirty="0"/>
              <a:t>C</a:t>
            </a:r>
            <a:r>
              <a:rPr lang="en-US" dirty="0"/>
              <a:t>) ∧ (¬</a:t>
            </a:r>
            <a:r>
              <a:rPr lang="en-US" i="1" dirty="0"/>
              <a:t>C</a:t>
            </a:r>
            <a:r>
              <a:rPr lang="en-US" dirty="0"/>
              <a:t>) entail </a:t>
            </a:r>
            <a:r>
              <a:rPr lang="en-US" i="1" dirty="0"/>
              <a:t>A</a:t>
            </a:r>
            <a:r>
              <a:rPr lang="en-US" dirty="0"/>
              <a:t>? </a:t>
            </a:r>
          </a:p>
          <a:p>
            <a:pPr marL="0" indent="0">
              <a:buNone/>
            </a:pPr>
            <a:r>
              <a:rPr lang="en-US" dirty="0"/>
              <a:t>(</a:t>
            </a:r>
            <a:r>
              <a:rPr lang="en-US" i="1" dirty="0"/>
              <a:t>A </a:t>
            </a:r>
            <a:r>
              <a:rPr lang="en-US" dirty="0"/>
              <a:t>∨ </a:t>
            </a:r>
            <a:r>
              <a:rPr lang="en-US" i="1" dirty="0"/>
              <a:t>B</a:t>
            </a:r>
            <a:r>
              <a:rPr lang="en-US" dirty="0"/>
              <a:t>) ∧ (¬</a:t>
            </a:r>
            <a:r>
              <a:rPr lang="en-US" i="1" dirty="0"/>
              <a:t>B </a:t>
            </a:r>
            <a:r>
              <a:rPr lang="en-US" dirty="0"/>
              <a:t>∨ </a:t>
            </a:r>
            <a:r>
              <a:rPr lang="en-US" i="1" dirty="0"/>
              <a:t>C</a:t>
            </a:r>
            <a:r>
              <a:rPr lang="en-US" dirty="0"/>
              <a:t>) ∧ (¬</a:t>
            </a:r>
            <a:r>
              <a:rPr lang="en-US" i="1" dirty="0"/>
              <a:t>C</a:t>
            </a:r>
            <a:r>
              <a:rPr lang="en-US" dirty="0"/>
              <a:t>) ∧ (¬</a:t>
            </a:r>
            <a:r>
              <a:rPr lang="en-US" i="1" dirty="0"/>
              <a:t>A</a:t>
            </a:r>
            <a:r>
              <a:rPr lang="en-US" dirty="0"/>
              <a:t>) </a:t>
            </a:r>
          </a:p>
          <a:p>
            <a:pPr marL="0" indent="0">
              <a:buNone/>
            </a:pPr>
            <a:endParaRPr lang="en-US" dirty="0"/>
          </a:p>
          <a:p>
            <a:pPr marL="0" indent="0">
              <a:buNone/>
            </a:pPr>
            <a:endParaRPr lang="en-US" dirty="0"/>
          </a:p>
          <a:p>
            <a:pPr marL="0" indent="0">
              <a:buNone/>
            </a:pPr>
            <a:r>
              <a:rPr lang="en-US" dirty="0"/>
              <a:t>(</a:t>
            </a:r>
            <a:r>
              <a:rPr lang="en-US" i="1" dirty="0"/>
              <a:t>A </a:t>
            </a:r>
            <a:r>
              <a:rPr lang="en-US" dirty="0"/>
              <a:t>∨ </a:t>
            </a:r>
            <a:r>
              <a:rPr lang="en-US" i="1" dirty="0"/>
              <a:t>B</a:t>
            </a:r>
            <a:r>
              <a:rPr lang="en-US" dirty="0"/>
              <a:t>)       (¬</a:t>
            </a:r>
            <a:r>
              <a:rPr lang="en-US" i="1" dirty="0"/>
              <a:t>B </a:t>
            </a:r>
            <a:r>
              <a:rPr lang="en-US" dirty="0"/>
              <a:t>∨ </a:t>
            </a:r>
            <a:r>
              <a:rPr lang="en-US" i="1" dirty="0"/>
              <a:t>C</a:t>
            </a:r>
            <a:r>
              <a:rPr lang="en-US" dirty="0"/>
              <a:t>)        (¬</a:t>
            </a:r>
            <a:r>
              <a:rPr lang="en-US" i="1" dirty="0"/>
              <a:t>C</a:t>
            </a:r>
            <a:r>
              <a:rPr lang="en-US" dirty="0"/>
              <a:t>)         (¬</a:t>
            </a:r>
            <a:r>
              <a:rPr lang="en-US" i="1" dirty="0"/>
              <a:t>A</a:t>
            </a:r>
            <a:r>
              <a:rPr lang="en-US" dirty="0"/>
              <a:t>) </a:t>
            </a:r>
          </a:p>
          <a:p>
            <a:endParaRPr lang="en-US" dirty="0"/>
          </a:p>
        </p:txBody>
      </p:sp>
      <p:sp>
        <p:nvSpPr>
          <p:cNvPr id="6" name="TextBox 5">
            <a:extLst>
              <a:ext uri="{FF2B5EF4-FFF2-40B4-BE49-F238E27FC236}">
                <a16:creationId xmlns:a16="http://schemas.microsoft.com/office/drawing/2014/main" id="{4959D784-289A-9349-B9CA-FDC3E6F1B587}"/>
              </a:ext>
            </a:extLst>
          </p:cNvPr>
          <p:cNvSpPr txBox="1"/>
          <p:nvPr/>
        </p:nvSpPr>
        <p:spPr>
          <a:xfrm>
            <a:off x="7314957" y="3777962"/>
            <a:ext cx="813043" cy="584775"/>
          </a:xfrm>
          <a:prstGeom prst="rect">
            <a:avLst/>
          </a:prstGeom>
          <a:noFill/>
        </p:spPr>
        <p:txBody>
          <a:bodyPr wrap="none" rtlCol="0">
            <a:spAutoFit/>
          </a:bodyPr>
          <a:lstStyle/>
          <a:p>
            <a:r>
              <a:rPr lang="en-US" sz="3200" dirty="0"/>
              <a:t>¬</a:t>
            </a:r>
            <a:r>
              <a:rPr lang="en-US" sz="3200" i="1" dirty="0"/>
              <a:t>B </a:t>
            </a:r>
            <a:endParaRPr lang="en-US" sz="3200" dirty="0"/>
          </a:p>
        </p:txBody>
      </p:sp>
      <p:sp>
        <p:nvSpPr>
          <p:cNvPr id="5" name="Donut 4">
            <a:extLst>
              <a:ext uri="{FF2B5EF4-FFF2-40B4-BE49-F238E27FC236}">
                <a16:creationId xmlns:a16="http://schemas.microsoft.com/office/drawing/2014/main" id="{FEE96918-06EE-B74D-8BCB-EDC8E4DD39B4}"/>
              </a:ext>
            </a:extLst>
          </p:cNvPr>
          <p:cNvSpPr/>
          <p:nvPr/>
        </p:nvSpPr>
        <p:spPr>
          <a:xfrm>
            <a:off x="5285796" y="3600450"/>
            <a:ext cx="1785937" cy="895350"/>
          </a:xfrm>
          <a:prstGeom prst="donut">
            <a:avLst>
              <a:gd name="adj" fmla="val 10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B4993283-3328-3046-856E-3267927F9A32}"/>
              </a:ext>
            </a:extLst>
          </p:cNvPr>
          <p:cNvSpPr/>
          <p:nvPr/>
        </p:nvSpPr>
        <p:spPr>
          <a:xfrm>
            <a:off x="8535698" y="3622674"/>
            <a:ext cx="1785937" cy="895350"/>
          </a:xfrm>
          <a:prstGeom prst="donut">
            <a:avLst>
              <a:gd name="adj" fmla="val 10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185C2821-CD0F-F44B-9E3A-307D70CA4726}"/>
              </a:ext>
            </a:extLst>
          </p:cNvPr>
          <p:cNvSpPr txBox="1"/>
          <p:nvPr/>
        </p:nvSpPr>
        <p:spPr>
          <a:xfrm>
            <a:off x="9156456" y="3777962"/>
            <a:ext cx="458780" cy="584775"/>
          </a:xfrm>
          <a:prstGeom prst="rect">
            <a:avLst/>
          </a:prstGeom>
          <a:noFill/>
        </p:spPr>
        <p:txBody>
          <a:bodyPr wrap="none" rtlCol="0">
            <a:spAutoFit/>
          </a:bodyPr>
          <a:lstStyle/>
          <a:p>
            <a:r>
              <a:rPr lang="en-US" sz="3200" dirty="0"/>
              <a:t>A</a:t>
            </a:r>
          </a:p>
        </p:txBody>
      </p:sp>
      <p:sp>
        <p:nvSpPr>
          <p:cNvPr id="9" name="TextBox 8">
            <a:extLst>
              <a:ext uri="{FF2B5EF4-FFF2-40B4-BE49-F238E27FC236}">
                <a16:creationId xmlns:a16="http://schemas.microsoft.com/office/drawing/2014/main" id="{B139FD54-ACB3-4C45-B6C8-AAE09656EFE1}"/>
              </a:ext>
            </a:extLst>
          </p:cNvPr>
          <p:cNvSpPr txBox="1"/>
          <p:nvPr/>
        </p:nvSpPr>
        <p:spPr>
          <a:xfrm>
            <a:off x="10942393" y="3637686"/>
            <a:ext cx="570990" cy="584775"/>
          </a:xfrm>
          <a:prstGeom prst="rect">
            <a:avLst/>
          </a:prstGeom>
          <a:noFill/>
        </p:spPr>
        <p:txBody>
          <a:bodyPr wrap="none" rtlCol="0">
            <a:spAutoFit/>
          </a:bodyPr>
          <a:lstStyle/>
          <a:p>
            <a:r>
              <a:rPr lang="en-US" sz="3200" dirty="0"/>
              <a:t>( )</a:t>
            </a:r>
          </a:p>
        </p:txBody>
      </p:sp>
      <p:sp>
        <p:nvSpPr>
          <p:cNvPr id="10" name="TextBox 9">
            <a:extLst>
              <a:ext uri="{FF2B5EF4-FFF2-40B4-BE49-F238E27FC236}">
                <a16:creationId xmlns:a16="http://schemas.microsoft.com/office/drawing/2014/main" id="{0FA0D951-91DA-7943-AF4C-350804838A15}"/>
              </a:ext>
            </a:extLst>
          </p:cNvPr>
          <p:cNvSpPr txBox="1"/>
          <p:nvPr/>
        </p:nvSpPr>
        <p:spPr>
          <a:xfrm>
            <a:off x="934129" y="5460998"/>
            <a:ext cx="10897535" cy="584775"/>
          </a:xfrm>
          <a:prstGeom prst="rect">
            <a:avLst/>
          </a:prstGeom>
          <a:noFill/>
        </p:spPr>
        <p:txBody>
          <a:bodyPr wrap="none" rtlCol="0">
            <a:spAutoFit/>
          </a:bodyPr>
          <a:lstStyle/>
          <a:p>
            <a:r>
              <a:rPr lang="en-US" sz="3200" dirty="0"/>
              <a:t>False ----&gt; means we have contradiction</a:t>
            </a:r>
            <a:r>
              <a:rPr lang="en-US" sz="3200" dirty="0">
                <a:sym typeface="Wingdings" pitchFamily="2" charset="2"/>
              </a:rPr>
              <a:t> means </a:t>
            </a:r>
            <a:r>
              <a:rPr lang="en-US" sz="3200" dirty="0"/>
              <a:t>KB ⊨ </a:t>
            </a:r>
            <a:r>
              <a:rPr lang="el-GR" sz="3200" i="1" dirty="0"/>
              <a:t>α</a:t>
            </a:r>
            <a:r>
              <a:rPr lang="en-US" sz="3200" dirty="0">
                <a:sym typeface="Wingdings" pitchFamily="2" charset="2"/>
              </a:rPr>
              <a:t> </a:t>
            </a:r>
            <a:r>
              <a:rPr lang="en-US" sz="3200" dirty="0"/>
              <a:t> </a:t>
            </a:r>
          </a:p>
        </p:txBody>
      </p:sp>
    </p:spTree>
    <p:extLst>
      <p:ext uri="{BB962C8B-B14F-4D97-AF65-F5344CB8AC3E}">
        <p14:creationId xmlns:p14="http://schemas.microsoft.com/office/powerpoint/2010/main" val="377435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69A5-5FAF-A441-B6AB-0877C6D54700}"/>
              </a:ext>
            </a:extLst>
          </p:cNvPr>
          <p:cNvSpPr>
            <a:spLocks noGrp="1"/>
          </p:cNvSpPr>
          <p:nvPr>
            <p:ph type="title"/>
          </p:nvPr>
        </p:nvSpPr>
        <p:spPr/>
        <p:txBody>
          <a:bodyPr/>
          <a:lstStyle/>
          <a:p>
            <a:r>
              <a:rPr lang="en-US" dirty="0"/>
              <a:t>Proof </a:t>
            </a:r>
            <a:r>
              <a:rPr lang="en-US" dirty="0">
                <a:solidFill>
                  <a:srgbClr val="FF0000"/>
                </a:solidFill>
              </a:rPr>
              <a:t>r                                              </a:t>
            </a:r>
            <a:r>
              <a:rPr lang="en-US" dirty="0">
                <a:solidFill>
                  <a:schemeClr val="tx1"/>
                </a:solidFill>
              </a:rPr>
              <a:t>Proof</a:t>
            </a:r>
            <a:r>
              <a:rPr lang="en-US" dirty="0">
                <a:solidFill>
                  <a:srgbClr val="FF0000"/>
                </a:solidFill>
              </a:rPr>
              <a:t> D</a:t>
            </a:r>
          </a:p>
        </p:txBody>
      </p:sp>
      <p:pic>
        <p:nvPicPr>
          <p:cNvPr id="5" name="Content Placeholder 4" descr="Diagram&#10;&#10;Description automatically generated">
            <a:extLst>
              <a:ext uri="{FF2B5EF4-FFF2-40B4-BE49-F238E27FC236}">
                <a16:creationId xmlns:a16="http://schemas.microsoft.com/office/drawing/2014/main" id="{1469B43E-D39F-6B44-A635-97ECDA2B36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00" y="1229881"/>
            <a:ext cx="4521200" cy="5539219"/>
          </a:xfrm>
        </p:spPr>
      </p:pic>
      <p:pic>
        <p:nvPicPr>
          <p:cNvPr id="7" name="Picture 6" descr="Diagram&#10;&#10;Description automatically generated">
            <a:extLst>
              <a:ext uri="{FF2B5EF4-FFF2-40B4-BE49-F238E27FC236}">
                <a16:creationId xmlns:a16="http://schemas.microsoft.com/office/drawing/2014/main" id="{735DB51E-2C90-8240-BA0B-411A1017A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122" y="1479550"/>
            <a:ext cx="6210878" cy="3867150"/>
          </a:xfrm>
          <a:prstGeom prst="rect">
            <a:avLst/>
          </a:prstGeom>
        </p:spPr>
      </p:pic>
    </p:spTree>
    <p:extLst>
      <p:ext uri="{BB962C8B-B14F-4D97-AF65-F5344CB8AC3E}">
        <p14:creationId xmlns:p14="http://schemas.microsoft.com/office/powerpoint/2010/main" val="406270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C080-3EAD-9A4E-B368-D167D4F4CAE6}"/>
              </a:ext>
            </a:extLst>
          </p:cNvPr>
          <p:cNvSpPr>
            <a:spLocks noGrp="1"/>
          </p:cNvSpPr>
          <p:nvPr>
            <p:ph type="title"/>
          </p:nvPr>
        </p:nvSpPr>
        <p:spPr/>
        <p:txBody>
          <a:bodyPr/>
          <a:lstStyle/>
          <a:p>
            <a:r>
              <a:rPr lang="en-US" dirty="0"/>
              <a:t>Different kinds of logic</a:t>
            </a:r>
          </a:p>
        </p:txBody>
      </p:sp>
      <p:sp>
        <p:nvSpPr>
          <p:cNvPr id="3" name="Content Placeholder 2">
            <a:extLst>
              <a:ext uri="{FF2B5EF4-FFF2-40B4-BE49-F238E27FC236}">
                <a16:creationId xmlns:a16="http://schemas.microsoft.com/office/drawing/2014/main" id="{93840817-45CC-0C4B-97F6-D5E8E607B77C}"/>
              </a:ext>
            </a:extLst>
          </p:cNvPr>
          <p:cNvSpPr>
            <a:spLocks noGrp="1"/>
          </p:cNvSpPr>
          <p:nvPr>
            <p:ph idx="1"/>
          </p:nvPr>
        </p:nvSpPr>
        <p:spPr/>
        <p:txBody>
          <a:bodyPr/>
          <a:lstStyle/>
          <a:p>
            <a:r>
              <a:rPr lang="en-US" dirty="0"/>
              <a:t>Propositional logic</a:t>
            </a:r>
          </a:p>
          <a:p>
            <a:endParaRPr lang="en-US" dirty="0"/>
          </a:p>
          <a:p>
            <a:r>
              <a:rPr lang="en-US" dirty="0">
                <a:solidFill>
                  <a:srgbClr val="FF0000"/>
                </a:solidFill>
              </a:rPr>
              <a:t>First-order logic</a:t>
            </a:r>
          </a:p>
          <a:p>
            <a:endParaRPr lang="en-US" dirty="0">
              <a:solidFill>
                <a:srgbClr val="000090"/>
              </a:solidFill>
            </a:endParaRPr>
          </a:p>
          <a:p>
            <a:r>
              <a:rPr lang="en-US" dirty="0"/>
              <a:t>Relational databases: </a:t>
            </a:r>
          </a:p>
          <a:p>
            <a:endParaRPr lang="en-US" dirty="0">
              <a:solidFill>
                <a:srgbClr val="000090"/>
              </a:solidFill>
            </a:endParaRPr>
          </a:p>
          <a:p>
            <a:endParaRPr lang="en-US" dirty="0"/>
          </a:p>
        </p:txBody>
      </p:sp>
    </p:spTree>
    <p:extLst>
      <p:ext uri="{BB962C8B-B14F-4D97-AF65-F5344CB8AC3E}">
        <p14:creationId xmlns:p14="http://schemas.microsoft.com/office/powerpoint/2010/main" val="671514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contd.</a:t>
            </a:r>
          </a:p>
        </p:txBody>
      </p:sp>
      <p:sp>
        <p:nvSpPr>
          <p:cNvPr id="3" name="Content Placeholder 2"/>
          <p:cNvSpPr>
            <a:spLocks noGrp="1"/>
          </p:cNvSpPr>
          <p:nvPr>
            <p:ph idx="1"/>
          </p:nvPr>
        </p:nvSpPr>
        <p:spPr>
          <a:xfrm>
            <a:off x="406400" y="1156179"/>
            <a:ext cx="11379200" cy="4514123"/>
          </a:xfrm>
        </p:spPr>
        <p:txBody>
          <a:bodyPr/>
          <a:lstStyle/>
          <a:p>
            <a:r>
              <a:rPr lang="en-US" dirty="0"/>
              <a:t>Declarative approach to building an agent (or other system): </a:t>
            </a:r>
          </a:p>
          <a:p>
            <a:pPr lvl="1"/>
            <a:r>
              <a:rPr lang="en-US" b="1" i="1" dirty="0">
                <a:solidFill>
                  <a:srgbClr val="FF0000"/>
                </a:solidFill>
              </a:rPr>
              <a:t>Tell</a:t>
            </a:r>
            <a:r>
              <a:rPr lang="en-US" dirty="0"/>
              <a:t> it what it needs to know (or have it </a:t>
            </a:r>
            <a:r>
              <a:rPr lang="en-US" b="1" i="1" dirty="0">
                <a:solidFill>
                  <a:srgbClr val="FF0000"/>
                </a:solidFill>
              </a:rPr>
              <a:t>Learn</a:t>
            </a:r>
            <a:r>
              <a:rPr lang="en-US" dirty="0"/>
              <a:t> the knowledge)</a:t>
            </a:r>
          </a:p>
          <a:p>
            <a:pPr lvl="1"/>
            <a:r>
              <a:rPr lang="en-US" dirty="0"/>
              <a:t>Then it can </a:t>
            </a:r>
            <a:r>
              <a:rPr lang="en-US" b="1" i="1" dirty="0">
                <a:solidFill>
                  <a:srgbClr val="FF0000"/>
                </a:solidFill>
              </a:rPr>
              <a:t>Ask</a:t>
            </a:r>
            <a:r>
              <a:rPr lang="en-US" dirty="0"/>
              <a:t> itself what to do—answers should follow from the KB </a:t>
            </a:r>
          </a:p>
          <a:p>
            <a:r>
              <a:rPr lang="en-US" dirty="0"/>
              <a:t>Each time the agent program is called, it does three things. </a:t>
            </a:r>
          </a:p>
          <a:p>
            <a:pPr lvl="1"/>
            <a:r>
              <a:rPr lang="en-US" dirty="0"/>
              <a:t>First, it TELLs the knowledge base what it perceives. </a:t>
            </a:r>
          </a:p>
          <a:p>
            <a:pPr lvl="1"/>
            <a:r>
              <a:rPr lang="en-US" dirty="0"/>
              <a:t>Second, it ASKs the knowledge base what action it should perform. In the process of answering this query, extensive reasoning may be done about the current state of the world, about the outcomes of possible action sequences, and so on.</a:t>
            </a:r>
          </a:p>
          <a:p>
            <a:pPr lvl="1"/>
            <a:r>
              <a:rPr lang="en-US" dirty="0"/>
              <a:t>Third, the agent program TELLs the knowledge base which action was chosen, and the agent executes the action.</a:t>
            </a:r>
          </a:p>
          <a:p>
            <a:endParaRPr lang="en-US" dirty="0"/>
          </a:p>
        </p:txBody>
      </p:sp>
    </p:spTree>
    <p:extLst>
      <p:ext uri="{BB962C8B-B14F-4D97-AF65-F5344CB8AC3E}">
        <p14:creationId xmlns:p14="http://schemas.microsoft.com/office/powerpoint/2010/main" val="132069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CABB-F42E-E94D-9476-95D5CD77B2D8}"/>
              </a:ext>
            </a:extLst>
          </p:cNvPr>
          <p:cNvSpPr>
            <a:spLocks noGrp="1"/>
          </p:cNvSpPr>
          <p:nvPr>
            <p:ph type="title"/>
          </p:nvPr>
        </p:nvSpPr>
        <p:spPr/>
        <p:txBody>
          <a:bodyPr/>
          <a:lstStyle/>
          <a:p>
            <a:r>
              <a:rPr lang="en-US" dirty="0">
                <a:solidFill>
                  <a:schemeClr val="tx1"/>
                </a:solidFill>
              </a:rPr>
              <a:t>First-order logic    </a:t>
            </a:r>
            <a:r>
              <a:rPr lang="en-US" dirty="0">
                <a:solidFill>
                  <a:srgbClr val="FF0000"/>
                </a:solidFill>
              </a:rPr>
              <a:t>FOL</a:t>
            </a:r>
          </a:p>
        </p:txBody>
      </p:sp>
      <p:sp>
        <p:nvSpPr>
          <p:cNvPr id="3" name="Content Placeholder 2">
            <a:extLst>
              <a:ext uri="{FF2B5EF4-FFF2-40B4-BE49-F238E27FC236}">
                <a16:creationId xmlns:a16="http://schemas.microsoft.com/office/drawing/2014/main" id="{89DA83E2-95C5-2A4A-A48A-C521991A6858}"/>
              </a:ext>
            </a:extLst>
          </p:cNvPr>
          <p:cNvSpPr>
            <a:spLocks noGrp="1"/>
          </p:cNvSpPr>
          <p:nvPr>
            <p:ph idx="1"/>
          </p:nvPr>
        </p:nvSpPr>
        <p:spPr>
          <a:xfrm>
            <a:off x="406400" y="1397002"/>
            <a:ext cx="4194175" cy="4729164"/>
          </a:xfrm>
        </p:spPr>
        <p:txBody>
          <a:bodyPr/>
          <a:lstStyle/>
          <a:p>
            <a:pPr marL="0" indent="0">
              <a:buNone/>
            </a:pPr>
            <a:r>
              <a:rPr lang="en-US" dirty="0"/>
              <a:t>Propositional Logic </a:t>
            </a:r>
          </a:p>
          <a:p>
            <a:pPr marL="0" indent="0">
              <a:buNone/>
            </a:pPr>
            <a:endParaRPr lang="en-US" dirty="0"/>
          </a:p>
          <a:p>
            <a:pPr marL="0" indent="0">
              <a:buNone/>
            </a:pPr>
            <a:r>
              <a:rPr lang="en-US" u="sng" dirty="0">
                <a:solidFill>
                  <a:schemeClr val="tx1"/>
                </a:solidFill>
              </a:rPr>
              <a:t>Propositional Symbols </a:t>
            </a:r>
          </a:p>
          <a:p>
            <a:pPr marL="0" indent="0">
              <a:buNone/>
            </a:pPr>
            <a:r>
              <a:rPr lang="en-US" i="1" dirty="0" err="1">
                <a:solidFill>
                  <a:schemeClr val="tx1"/>
                </a:solidFill>
              </a:rPr>
              <a:t>MinervaGryffindor</a:t>
            </a:r>
            <a:r>
              <a:rPr lang="en-US" i="1" dirty="0">
                <a:solidFill>
                  <a:schemeClr val="tx1"/>
                </a:solidFill>
              </a:rPr>
              <a:t> </a:t>
            </a:r>
          </a:p>
          <a:p>
            <a:pPr marL="0" indent="0">
              <a:buNone/>
            </a:pPr>
            <a:r>
              <a:rPr lang="en-US" i="1" dirty="0" err="1">
                <a:solidFill>
                  <a:schemeClr val="tx1"/>
                </a:solidFill>
              </a:rPr>
              <a:t>MinervaHufflepuff</a:t>
            </a:r>
            <a:r>
              <a:rPr lang="en-US" i="1" dirty="0">
                <a:solidFill>
                  <a:schemeClr val="tx1"/>
                </a:solidFill>
              </a:rPr>
              <a:t> </a:t>
            </a:r>
          </a:p>
          <a:p>
            <a:pPr marL="0" indent="0">
              <a:buNone/>
            </a:pPr>
            <a:r>
              <a:rPr lang="en-US" i="1" dirty="0" err="1">
                <a:solidFill>
                  <a:schemeClr val="tx1"/>
                </a:solidFill>
              </a:rPr>
              <a:t>MinervaRavenclaw</a:t>
            </a:r>
            <a:r>
              <a:rPr lang="en-US" i="1" dirty="0">
                <a:solidFill>
                  <a:schemeClr val="tx1"/>
                </a:solidFill>
              </a:rPr>
              <a:t> </a:t>
            </a:r>
          </a:p>
          <a:p>
            <a:pPr marL="0" indent="0">
              <a:buNone/>
            </a:pPr>
            <a:r>
              <a:rPr lang="en-US" i="1" dirty="0" err="1">
                <a:solidFill>
                  <a:schemeClr val="tx1"/>
                </a:solidFill>
              </a:rPr>
              <a:t>MinervaSlytherin</a:t>
            </a:r>
            <a:r>
              <a:rPr lang="en-US" i="1" dirty="0">
                <a:solidFill>
                  <a:schemeClr val="tx1"/>
                </a:solidFill>
              </a:rPr>
              <a:t> </a:t>
            </a:r>
            <a:r>
              <a:rPr lang="en-US" dirty="0">
                <a:solidFill>
                  <a:schemeClr val="tx1"/>
                </a:solidFill>
              </a:rPr>
              <a:t>… </a:t>
            </a:r>
          </a:p>
          <a:p>
            <a:pPr marL="0" indent="0">
              <a:buNone/>
            </a:pPr>
            <a:endParaRPr lang="en-US" dirty="0"/>
          </a:p>
        </p:txBody>
      </p:sp>
      <p:sp>
        <p:nvSpPr>
          <p:cNvPr id="4" name="Content Placeholder 2">
            <a:extLst>
              <a:ext uri="{FF2B5EF4-FFF2-40B4-BE49-F238E27FC236}">
                <a16:creationId xmlns:a16="http://schemas.microsoft.com/office/drawing/2014/main" id="{2479C7D9-0889-2841-A415-79D3F22A20F1}"/>
              </a:ext>
            </a:extLst>
          </p:cNvPr>
          <p:cNvSpPr txBox="1">
            <a:spLocks/>
          </p:cNvSpPr>
          <p:nvPr/>
        </p:nvSpPr>
        <p:spPr bwMode="auto">
          <a:xfrm>
            <a:off x="4857750" y="1397002"/>
            <a:ext cx="6572249" cy="4729164"/>
          </a:xfrm>
          <a:prstGeom prst="rect">
            <a:avLst/>
          </a:prstGeom>
          <a:noFill/>
          <a:ln w="9525">
            <a:noFill/>
            <a:miter lim="800000"/>
            <a:headEnd/>
            <a:tailEnd/>
          </a:ln>
        </p:spPr>
        <p:txBody>
          <a:bodyPr vert="horz" wrap="square" lIns="91434" tIns="45718" rIns="91434"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dirty="0">
                <a:solidFill>
                  <a:srgbClr val="FF0000"/>
                </a:solidFill>
              </a:rPr>
              <a:t>First-Order Logic </a:t>
            </a:r>
          </a:p>
          <a:p>
            <a:pPr marL="0" indent="0">
              <a:buNone/>
            </a:pPr>
            <a:endParaRPr lang="en-US" i="1" dirty="0"/>
          </a:p>
          <a:p>
            <a:pPr marL="0" indent="0">
              <a:buNone/>
            </a:pPr>
            <a:r>
              <a:rPr lang="en-US" u="sng" dirty="0"/>
              <a:t>Constant Symbol</a:t>
            </a:r>
            <a:r>
              <a:rPr lang="en-US" dirty="0"/>
              <a:t>        </a:t>
            </a:r>
            <a:r>
              <a:rPr lang="en-US" u="sng" dirty="0"/>
              <a:t>Predicate Symbol </a:t>
            </a:r>
            <a:r>
              <a:rPr lang="en-US" sz="2400" i="1" dirty="0"/>
              <a:t>Minerva                                           house</a:t>
            </a:r>
          </a:p>
          <a:p>
            <a:pPr marL="0" indent="0">
              <a:buNone/>
            </a:pPr>
            <a:r>
              <a:rPr lang="en-US" sz="2400" i="1" dirty="0"/>
              <a:t>Pomona                                           person</a:t>
            </a:r>
          </a:p>
          <a:p>
            <a:pPr marL="0" indent="0">
              <a:buNone/>
            </a:pPr>
            <a:r>
              <a:rPr lang="en-US" sz="2400" i="1" dirty="0"/>
              <a:t>Horace                                            </a:t>
            </a:r>
            <a:r>
              <a:rPr lang="en-US" sz="2400" i="1" dirty="0" err="1"/>
              <a:t>BelongsTo</a:t>
            </a:r>
            <a:endParaRPr lang="en-US" sz="2400" i="1" dirty="0"/>
          </a:p>
          <a:p>
            <a:pPr marL="0" indent="0">
              <a:buNone/>
            </a:pPr>
            <a:r>
              <a:rPr lang="en-US" sz="2400" i="1" dirty="0" err="1"/>
              <a:t>Gilderoy</a:t>
            </a:r>
            <a:r>
              <a:rPr lang="en-US" sz="2400" i="1" dirty="0"/>
              <a:t> </a:t>
            </a:r>
          </a:p>
          <a:p>
            <a:pPr marL="0" indent="0">
              <a:buNone/>
            </a:pPr>
            <a:r>
              <a:rPr lang="en-US" sz="2400" i="1" dirty="0"/>
              <a:t>Gryffindor </a:t>
            </a:r>
          </a:p>
          <a:p>
            <a:pPr marL="0" indent="0">
              <a:buNone/>
            </a:pPr>
            <a:r>
              <a:rPr lang="en-US" sz="2400" i="1" dirty="0"/>
              <a:t>Hufflepuff </a:t>
            </a:r>
          </a:p>
          <a:p>
            <a:pPr marL="0" indent="0">
              <a:buNone/>
            </a:pPr>
            <a:r>
              <a:rPr lang="en-US" sz="2400" i="1" dirty="0"/>
              <a:t>Ravenclaw </a:t>
            </a:r>
          </a:p>
          <a:p>
            <a:pPr marL="0" indent="0">
              <a:buNone/>
            </a:pPr>
            <a:r>
              <a:rPr lang="en-US" sz="2400" i="1" dirty="0"/>
              <a:t>Slytherin </a:t>
            </a:r>
          </a:p>
        </p:txBody>
      </p:sp>
    </p:spTree>
    <p:extLst>
      <p:ext uri="{BB962C8B-B14F-4D97-AF65-F5344CB8AC3E}">
        <p14:creationId xmlns:p14="http://schemas.microsoft.com/office/powerpoint/2010/main" val="636072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55084-6132-B04A-A179-83EBC7EA578B}"/>
              </a:ext>
            </a:extLst>
          </p:cNvPr>
          <p:cNvSpPr>
            <a:spLocks noGrp="1"/>
          </p:cNvSpPr>
          <p:nvPr>
            <p:ph type="title"/>
          </p:nvPr>
        </p:nvSpPr>
        <p:spPr/>
        <p:txBody>
          <a:bodyPr/>
          <a:lstStyle/>
          <a:p>
            <a:r>
              <a:rPr lang="en-US" dirty="0"/>
              <a:t>First-Order Logic</a:t>
            </a:r>
          </a:p>
        </p:txBody>
      </p:sp>
      <p:sp>
        <p:nvSpPr>
          <p:cNvPr id="3" name="Content Placeholder 2">
            <a:extLst>
              <a:ext uri="{FF2B5EF4-FFF2-40B4-BE49-F238E27FC236}">
                <a16:creationId xmlns:a16="http://schemas.microsoft.com/office/drawing/2014/main" id="{D3AE9BE8-2B28-1649-AFCE-BE719AFAD263}"/>
              </a:ext>
            </a:extLst>
          </p:cNvPr>
          <p:cNvSpPr>
            <a:spLocks noGrp="1"/>
          </p:cNvSpPr>
          <p:nvPr>
            <p:ph idx="1"/>
          </p:nvPr>
        </p:nvSpPr>
        <p:spPr/>
        <p:txBody>
          <a:bodyPr/>
          <a:lstStyle/>
          <a:p>
            <a:r>
              <a:rPr lang="en-US" i="1" dirty="0"/>
              <a:t>Person</a:t>
            </a:r>
            <a:r>
              <a:rPr lang="en-US" dirty="0"/>
              <a:t>(</a:t>
            </a:r>
            <a:r>
              <a:rPr lang="en-US" i="1" dirty="0"/>
              <a:t>Minerva</a:t>
            </a:r>
            <a:r>
              <a:rPr lang="en-US" dirty="0"/>
              <a:t>)               Minerva is a person. </a:t>
            </a:r>
          </a:p>
          <a:p>
            <a:r>
              <a:rPr lang="en-US" i="1" dirty="0"/>
              <a:t>House</a:t>
            </a:r>
            <a:r>
              <a:rPr lang="en-US" dirty="0"/>
              <a:t>(</a:t>
            </a:r>
            <a:r>
              <a:rPr lang="en-US" i="1" dirty="0"/>
              <a:t>Gryffindor</a:t>
            </a:r>
            <a:r>
              <a:rPr lang="en-US" dirty="0"/>
              <a:t>)            Gryffindor is a house. </a:t>
            </a:r>
          </a:p>
          <a:p>
            <a:r>
              <a:rPr lang="en-US" dirty="0"/>
              <a:t>¬</a:t>
            </a:r>
            <a:r>
              <a:rPr lang="en-US" i="1" dirty="0"/>
              <a:t>House</a:t>
            </a:r>
            <a:r>
              <a:rPr lang="en-US" dirty="0"/>
              <a:t>(</a:t>
            </a:r>
            <a:r>
              <a:rPr lang="en-US" i="1" dirty="0"/>
              <a:t>Minerva</a:t>
            </a:r>
            <a:r>
              <a:rPr lang="en-US" dirty="0"/>
              <a:t>)                Minerva is not a house.</a:t>
            </a:r>
          </a:p>
          <a:p>
            <a:r>
              <a:rPr lang="en-US" i="1" dirty="0" err="1"/>
              <a:t>BelongsTo</a:t>
            </a:r>
            <a:r>
              <a:rPr lang="en-US" dirty="0"/>
              <a:t>(</a:t>
            </a:r>
            <a:r>
              <a:rPr lang="en-US" i="1" dirty="0"/>
              <a:t>Minerva</a:t>
            </a:r>
            <a:r>
              <a:rPr lang="en-US" dirty="0"/>
              <a:t>, </a:t>
            </a:r>
            <a:r>
              <a:rPr lang="en-US" i="1" dirty="0"/>
              <a:t>Gryffindor</a:t>
            </a:r>
            <a:r>
              <a:rPr lang="en-US" dirty="0"/>
              <a:t>)    Minerva belongs to Gryffindor. </a:t>
            </a:r>
          </a:p>
          <a:p>
            <a:endParaRPr lang="en-US" dirty="0"/>
          </a:p>
        </p:txBody>
      </p:sp>
    </p:spTree>
    <p:extLst>
      <p:ext uri="{BB962C8B-B14F-4D97-AF65-F5344CB8AC3E}">
        <p14:creationId xmlns:p14="http://schemas.microsoft.com/office/powerpoint/2010/main" val="31478050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3A18-A896-2043-9283-4AFA064F4539}"/>
              </a:ext>
            </a:extLst>
          </p:cNvPr>
          <p:cNvSpPr>
            <a:spLocks noGrp="1"/>
          </p:cNvSpPr>
          <p:nvPr>
            <p:ph type="title"/>
          </p:nvPr>
        </p:nvSpPr>
        <p:spPr/>
        <p:txBody>
          <a:bodyPr/>
          <a:lstStyle/>
          <a:p>
            <a:r>
              <a:rPr lang="en-US" dirty="0"/>
              <a:t>Universal Quantification  ( ∀ )</a:t>
            </a:r>
          </a:p>
        </p:txBody>
      </p:sp>
      <p:sp>
        <p:nvSpPr>
          <p:cNvPr id="3" name="Content Placeholder 2">
            <a:extLst>
              <a:ext uri="{FF2B5EF4-FFF2-40B4-BE49-F238E27FC236}">
                <a16:creationId xmlns:a16="http://schemas.microsoft.com/office/drawing/2014/main" id="{BDC64090-158D-1A4D-8DAA-F07DA13DEC34}"/>
              </a:ext>
            </a:extLst>
          </p:cNvPr>
          <p:cNvSpPr>
            <a:spLocks noGrp="1"/>
          </p:cNvSpPr>
          <p:nvPr>
            <p:ph idx="1"/>
          </p:nvPr>
        </p:nvSpPr>
        <p:spPr/>
        <p:txBody>
          <a:bodyPr/>
          <a:lstStyle/>
          <a:p>
            <a:r>
              <a:rPr lang="en-US" dirty="0"/>
              <a:t>∀</a:t>
            </a:r>
            <a:r>
              <a:rPr lang="en-US" i="1" dirty="0"/>
              <a:t>x</a:t>
            </a:r>
            <a:r>
              <a:rPr lang="en-US" dirty="0"/>
              <a:t>. </a:t>
            </a:r>
            <a:r>
              <a:rPr lang="en-US" i="1" dirty="0" err="1"/>
              <a:t>BelongsTo</a:t>
            </a:r>
            <a:r>
              <a:rPr lang="en-US" dirty="0"/>
              <a:t>(</a:t>
            </a:r>
            <a:r>
              <a:rPr lang="en-US" i="1" dirty="0"/>
              <a:t>x, Gryffindor</a:t>
            </a:r>
            <a:r>
              <a:rPr lang="en-US" dirty="0"/>
              <a:t>) → ¬</a:t>
            </a:r>
            <a:r>
              <a:rPr lang="en-US" i="1" dirty="0" err="1"/>
              <a:t>BelongsTo</a:t>
            </a:r>
            <a:r>
              <a:rPr lang="en-US" dirty="0"/>
              <a:t>(</a:t>
            </a:r>
            <a:r>
              <a:rPr lang="en-US" i="1" dirty="0"/>
              <a:t>x</a:t>
            </a:r>
            <a:r>
              <a:rPr lang="en-US" dirty="0"/>
              <a:t>, </a:t>
            </a:r>
            <a:r>
              <a:rPr lang="en-US" i="1" dirty="0"/>
              <a:t>Hufflepuff</a:t>
            </a:r>
            <a:r>
              <a:rPr lang="en-US" dirty="0"/>
              <a:t>) </a:t>
            </a:r>
          </a:p>
          <a:p>
            <a:pPr lvl="1"/>
            <a:r>
              <a:rPr lang="en-US" dirty="0"/>
              <a:t>For all objects x, if x belongs to Gryffindor, then x does not belong to Hufflepuff. </a:t>
            </a:r>
          </a:p>
          <a:p>
            <a:pPr lvl="1"/>
            <a:r>
              <a:rPr lang="en-US" dirty="0"/>
              <a:t>Anyone in Gryffindor is not in Hufflepuff. </a:t>
            </a:r>
          </a:p>
          <a:p>
            <a:endParaRPr lang="en-US" dirty="0"/>
          </a:p>
        </p:txBody>
      </p:sp>
    </p:spTree>
    <p:extLst>
      <p:ext uri="{BB962C8B-B14F-4D97-AF65-F5344CB8AC3E}">
        <p14:creationId xmlns:p14="http://schemas.microsoft.com/office/powerpoint/2010/main" val="22831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7628-84DC-8B42-8223-05420269D2D2}"/>
              </a:ext>
            </a:extLst>
          </p:cNvPr>
          <p:cNvSpPr>
            <a:spLocks noGrp="1"/>
          </p:cNvSpPr>
          <p:nvPr>
            <p:ph type="title"/>
          </p:nvPr>
        </p:nvSpPr>
        <p:spPr/>
        <p:txBody>
          <a:bodyPr/>
          <a:lstStyle/>
          <a:p>
            <a:r>
              <a:rPr lang="en-US" dirty="0"/>
              <a:t>Existential Quantification   (∃ ) </a:t>
            </a:r>
          </a:p>
        </p:txBody>
      </p:sp>
      <p:sp>
        <p:nvSpPr>
          <p:cNvPr id="3" name="Content Placeholder 2">
            <a:extLst>
              <a:ext uri="{FF2B5EF4-FFF2-40B4-BE49-F238E27FC236}">
                <a16:creationId xmlns:a16="http://schemas.microsoft.com/office/drawing/2014/main" id="{C5251314-0E00-8C43-9D36-166732588DD5}"/>
              </a:ext>
            </a:extLst>
          </p:cNvPr>
          <p:cNvSpPr>
            <a:spLocks noGrp="1"/>
          </p:cNvSpPr>
          <p:nvPr>
            <p:ph idx="1"/>
          </p:nvPr>
        </p:nvSpPr>
        <p:spPr/>
        <p:txBody>
          <a:bodyPr/>
          <a:lstStyle/>
          <a:p>
            <a:r>
              <a:rPr lang="en-US" dirty="0"/>
              <a:t>∃</a:t>
            </a:r>
            <a:r>
              <a:rPr lang="en-US" i="1" dirty="0"/>
              <a:t>x</a:t>
            </a:r>
            <a:r>
              <a:rPr lang="en-US" dirty="0"/>
              <a:t>. </a:t>
            </a:r>
            <a:r>
              <a:rPr lang="en-US" i="1" dirty="0"/>
              <a:t>House</a:t>
            </a:r>
            <a:r>
              <a:rPr lang="en-US" dirty="0"/>
              <a:t>(</a:t>
            </a:r>
            <a:r>
              <a:rPr lang="en-US" i="1" dirty="0"/>
              <a:t>x</a:t>
            </a:r>
            <a:r>
              <a:rPr lang="en-US" dirty="0"/>
              <a:t>) ∧ </a:t>
            </a:r>
            <a:r>
              <a:rPr lang="en-US" i="1" dirty="0" err="1"/>
              <a:t>BelongsTo</a:t>
            </a:r>
            <a:r>
              <a:rPr lang="en-US" dirty="0"/>
              <a:t>(</a:t>
            </a:r>
            <a:r>
              <a:rPr lang="en-US" i="1" dirty="0"/>
              <a:t>Minerva, x</a:t>
            </a:r>
            <a:r>
              <a:rPr lang="en-US" dirty="0"/>
              <a:t>) </a:t>
            </a:r>
          </a:p>
          <a:p>
            <a:pPr lvl="1"/>
            <a:r>
              <a:rPr lang="en-US" dirty="0"/>
              <a:t>There exists an object x such that x is a house and Minerva belongs to x. </a:t>
            </a:r>
          </a:p>
          <a:p>
            <a:pPr lvl="1"/>
            <a:r>
              <a:rPr lang="en-US" dirty="0"/>
              <a:t>Minerva belongs to a house. </a:t>
            </a:r>
          </a:p>
          <a:p>
            <a:pPr marL="457165" lvl="1" indent="0">
              <a:buNone/>
            </a:pPr>
            <a:endParaRPr lang="en-US" dirty="0"/>
          </a:p>
          <a:p>
            <a:pPr marL="457165" lvl="1" indent="0">
              <a:buNone/>
            </a:pPr>
            <a:endParaRPr lang="en-US" dirty="0"/>
          </a:p>
          <a:p>
            <a:r>
              <a:rPr lang="en-US" dirty="0"/>
              <a:t>∀</a:t>
            </a:r>
            <a:r>
              <a:rPr lang="en-US" i="1" dirty="0"/>
              <a:t>x</a:t>
            </a:r>
            <a:r>
              <a:rPr lang="en-US" dirty="0"/>
              <a:t>. </a:t>
            </a:r>
            <a:r>
              <a:rPr lang="en-US" i="1" dirty="0"/>
              <a:t>Person</a:t>
            </a:r>
            <a:r>
              <a:rPr lang="en-US" dirty="0"/>
              <a:t>(</a:t>
            </a:r>
            <a:r>
              <a:rPr lang="en-US" i="1" dirty="0"/>
              <a:t>x</a:t>
            </a:r>
            <a:r>
              <a:rPr lang="en-US" dirty="0"/>
              <a:t>) → (∃</a:t>
            </a:r>
            <a:r>
              <a:rPr lang="en-US" i="1" dirty="0"/>
              <a:t>y</a:t>
            </a:r>
            <a:r>
              <a:rPr lang="en-US" dirty="0"/>
              <a:t>. </a:t>
            </a:r>
            <a:r>
              <a:rPr lang="en-US" i="1" dirty="0"/>
              <a:t>House</a:t>
            </a:r>
            <a:r>
              <a:rPr lang="en-US" dirty="0"/>
              <a:t>(</a:t>
            </a:r>
            <a:r>
              <a:rPr lang="en-US" i="1" dirty="0"/>
              <a:t>y</a:t>
            </a:r>
            <a:r>
              <a:rPr lang="en-US" dirty="0"/>
              <a:t>) ∧ </a:t>
            </a:r>
            <a:r>
              <a:rPr lang="en-US" i="1" dirty="0" err="1"/>
              <a:t>BelongsTo</a:t>
            </a:r>
            <a:r>
              <a:rPr lang="en-US" dirty="0"/>
              <a:t>(</a:t>
            </a:r>
            <a:r>
              <a:rPr lang="en-US" i="1" dirty="0"/>
              <a:t>x, y</a:t>
            </a:r>
            <a:r>
              <a:rPr lang="en-US" dirty="0"/>
              <a:t>)) </a:t>
            </a:r>
          </a:p>
          <a:p>
            <a:pPr lvl="1"/>
            <a:r>
              <a:rPr lang="en-US" dirty="0"/>
              <a:t>For all objects x, if x is a person, then there exists an object y such that y is a house and x belongs to y. </a:t>
            </a:r>
          </a:p>
          <a:p>
            <a:pPr lvl="1"/>
            <a:r>
              <a:rPr lang="en-US" dirty="0"/>
              <a:t>Every person belongs to a house. </a:t>
            </a:r>
          </a:p>
          <a:p>
            <a:pPr lvl="1"/>
            <a:endParaRPr lang="en-US" dirty="0"/>
          </a:p>
          <a:p>
            <a:endParaRPr lang="en-US" dirty="0"/>
          </a:p>
        </p:txBody>
      </p:sp>
    </p:spTree>
    <p:extLst>
      <p:ext uri="{BB962C8B-B14F-4D97-AF65-F5344CB8AC3E}">
        <p14:creationId xmlns:p14="http://schemas.microsoft.com/office/powerpoint/2010/main" val="3258959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 with sentences</a:t>
            </a:r>
          </a:p>
        </p:txBody>
      </p:sp>
      <p:sp>
        <p:nvSpPr>
          <p:cNvPr id="3" name="Content Placeholder 2"/>
          <p:cNvSpPr>
            <a:spLocks noGrp="1"/>
          </p:cNvSpPr>
          <p:nvPr>
            <p:ph idx="1"/>
          </p:nvPr>
        </p:nvSpPr>
        <p:spPr/>
        <p:txBody>
          <a:bodyPr/>
          <a:lstStyle/>
          <a:p>
            <a:r>
              <a:rPr lang="en-US" dirty="0"/>
              <a:t>Everyone knows President Obama</a:t>
            </a:r>
          </a:p>
          <a:p>
            <a:pPr lvl="1"/>
            <a:r>
              <a:rPr lang="en-US" dirty="0">
                <a:solidFill>
                  <a:srgbClr val="CC00CC"/>
                </a:solidFill>
                <a:sym typeface="Symbol"/>
              </a:rPr>
              <a:t></a:t>
            </a:r>
            <a:r>
              <a:rPr lang="en-US" dirty="0">
                <a:solidFill>
                  <a:srgbClr val="CC00CC"/>
                </a:solidFill>
              </a:rPr>
              <a:t>n Person(n) </a:t>
            </a:r>
            <a:r>
              <a:rPr lang="en-US" dirty="0">
                <a:solidFill>
                  <a:srgbClr val="CC00CC"/>
                </a:solidFill>
                <a:sym typeface="Symbol"/>
              </a:rPr>
              <a:t></a:t>
            </a:r>
            <a:r>
              <a:rPr lang="en-US" dirty="0">
                <a:solidFill>
                  <a:srgbClr val="CC00CC"/>
                </a:solidFill>
              </a:rPr>
              <a:t> Knows(</a:t>
            </a:r>
            <a:r>
              <a:rPr lang="en-US" dirty="0" err="1">
                <a:solidFill>
                  <a:srgbClr val="CC00CC"/>
                </a:solidFill>
              </a:rPr>
              <a:t>n,Obama</a:t>
            </a:r>
            <a:r>
              <a:rPr lang="en-US" dirty="0">
                <a:solidFill>
                  <a:srgbClr val="CC00CC"/>
                </a:solidFill>
              </a:rPr>
              <a:t>)</a:t>
            </a:r>
          </a:p>
          <a:p>
            <a:endParaRPr lang="en-US" dirty="0"/>
          </a:p>
          <a:p>
            <a:r>
              <a:rPr lang="en-US" dirty="0"/>
              <a:t>There is someone that everyone knows</a:t>
            </a:r>
          </a:p>
          <a:p>
            <a:pPr lvl="1"/>
            <a:r>
              <a:rPr lang="en-US" dirty="0">
                <a:solidFill>
                  <a:srgbClr val="CC00CC"/>
                </a:solidFill>
                <a:sym typeface="Symbol"/>
              </a:rPr>
              <a:t></a:t>
            </a:r>
            <a:r>
              <a:rPr lang="en-US" dirty="0">
                <a:solidFill>
                  <a:srgbClr val="CC00CC"/>
                </a:solidFill>
              </a:rPr>
              <a:t>s Person(s) </a:t>
            </a:r>
            <a:r>
              <a:rPr lang="en-US" dirty="0">
                <a:solidFill>
                  <a:srgbClr val="CC00CC"/>
                </a:solidFill>
                <a:sym typeface="Symbol"/>
              </a:rPr>
              <a:t></a:t>
            </a:r>
            <a:r>
              <a:rPr lang="en-US" dirty="0">
                <a:solidFill>
                  <a:srgbClr val="CC00CC"/>
                </a:solidFill>
              </a:rPr>
              <a:t> </a:t>
            </a:r>
            <a:r>
              <a:rPr lang="en-US" dirty="0">
                <a:solidFill>
                  <a:srgbClr val="CC00CC"/>
                </a:solidFill>
                <a:sym typeface="Symbol"/>
              </a:rPr>
              <a:t></a:t>
            </a:r>
            <a:r>
              <a:rPr lang="en-US" dirty="0">
                <a:solidFill>
                  <a:srgbClr val="CC00CC"/>
                </a:solidFill>
              </a:rPr>
              <a:t>n Person(n) </a:t>
            </a:r>
            <a:r>
              <a:rPr lang="en-US" dirty="0">
                <a:solidFill>
                  <a:srgbClr val="CC00CC"/>
                </a:solidFill>
                <a:sym typeface="Symbol"/>
              </a:rPr>
              <a:t></a:t>
            </a:r>
            <a:r>
              <a:rPr lang="en-US" dirty="0">
                <a:solidFill>
                  <a:srgbClr val="CC00CC"/>
                </a:solidFill>
              </a:rPr>
              <a:t> Knows(</a:t>
            </a:r>
            <a:r>
              <a:rPr lang="en-US" dirty="0" err="1">
                <a:solidFill>
                  <a:srgbClr val="CC00CC"/>
                </a:solidFill>
              </a:rPr>
              <a:t>n,s</a:t>
            </a:r>
            <a:r>
              <a:rPr lang="en-US" dirty="0">
                <a:solidFill>
                  <a:srgbClr val="CC00CC"/>
                </a:solidFill>
              </a:rPr>
              <a:t>)</a:t>
            </a:r>
          </a:p>
          <a:p>
            <a:r>
              <a:rPr lang="en-US" dirty="0"/>
              <a:t>Everyone knows someone</a:t>
            </a:r>
          </a:p>
          <a:p>
            <a:pPr lvl="1"/>
            <a:r>
              <a:rPr lang="en-US" dirty="0">
                <a:solidFill>
                  <a:srgbClr val="CC00CC"/>
                </a:solidFill>
                <a:sym typeface="Symbol"/>
              </a:rPr>
              <a:t></a:t>
            </a:r>
            <a:r>
              <a:rPr lang="en-US" dirty="0">
                <a:solidFill>
                  <a:srgbClr val="CC00CC"/>
                </a:solidFill>
              </a:rPr>
              <a:t>x Person(x) </a:t>
            </a:r>
            <a:r>
              <a:rPr lang="en-US" dirty="0">
                <a:solidFill>
                  <a:srgbClr val="CC00CC"/>
                </a:solidFill>
                <a:sym typeface="Symbol"/>
              </a:rPr>
              <a:t></a:t>
            </a:r>
            <a:r>
              <a:rPr lang="en-US" dirty="0">
                <a:solidFill>
                  <a:srgbClr val="CC00CC"/>
                </a:solidFill>
              </a:rPr>
              <a:t> </a:t>
            </a:r>
            <a:r>
              <a:rPr lang="en-US" dirty="0">
                <a:solidFill>
                  <a:srgbClr val="CC00CC"/>
                </a:solidFill>
                <a:sym typeface="Symbol"/>
              </a:rPr>
              <a:t></a:t>
            </a:r>
            <a:r>
              <a:rPr lang="en-US" dirty="0">
                <a:solidFill>
                  <a:srgbClr val="CC00CC"/>
                </a:solidFill>
              </a:rPr>
              <a:t>y Person(y) </a:t>
            </a:r>
            <a:r>
              <a:rPr lang="en-US" dirty="0">
                <a:solidFill>
                  <a:srgbClr val="CC00CC"/>
                </a:solidFill>
                <a:sym typeface="Symbol"/>
              </a:rPr>
              <a:t></a:t>
            </a:r>
            <a:r>
              <a:rPr lang="en-US" dirty="0">
                <a:solidFill>
                  <a:srgbClr val="CC00CC"/>
                </a:solidFill>
              </a:rPr>
              <a:t> Knows(</a:t>
            </a:r>
            <a:r>
              <a:rPr lang="en-US" dirty="0" err="1">
                <a:solidFill>
                  <a:srgbClr val="CC00CC"/>
                </a:solidFill>
              </a:rPr>
              <a:t>x,y</a:t>
            </a:r>
            <a:r>
              <a:rPr lang="en-US" dirty="0">
                <a:solidFill>
                  <a:srgbClr val="CC00CC"/>
                </a:solidFill>
              </a:rPr>
              <a:t>)</a:t>
            </a:r>
          </a:p>
        </p:txBody>
      </p:sp>
    </p:spTree>
    <p:extLst>
      <p:ext uri="{BB962C8B-B14F-4D97-AF65-F5344CB8AC3E}">
        <p14:creationId xmlns:p14="http://schemas.microsoft.com/office/powerpoint/2010/main" val="26873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fun with sentences</a:t>
            </a:r>
          </a:p>
        </p:txBody>
      </p:sp>
      <p:sp>
        <p:nvSpPr>
          <p:cNvPr id="3" name="Content Placeholder 2"/>
          <p:cNvSpPr>
            <a:spLocks noGrp="1"/>
          </p:cNvSpPr>
          <p:nvPr>
            <p:ph idx="1"/>
          </p:nvPr>
        </p:nvSpPr>
        <p:spPr>
          <a:xfrm>
            <a:off x="406400" y="1397002"/>
            <a:ext cx="11785600" cy="4729164"/>
          </a:xfrm>
        </p:spPr>
        <p:txBody>
          <a:bodyPr/>
          <a:lstStyle/>
          <a:p>
            <a:r>
              <a:rPr lang="en-US" dirty="0"/>
              <a:t>Any two people of the same nationality speak a common language</a:t>
            </a:r>
          </a:p>
          <a:p>
            <a:pPr lvl="1"/>
            <a:r>
              <a:rPr lang="en-US" dirty="0">
                <a:solidFill>
                  <a:srgbClr val="CC00CC"/>
                </a:solidFill>
              </a:rPr>
              <a:t>Nationality(</a:t>
            </a:r>
            <a:r>
              <a:rPr lang="en-US" dirty="0" err="1">
                <a:solidFill>
                  <a:srgbClr val="CC00CC"/>
                </a:solidFill>
              </a:rPr>
              <a:t>x,n</a:t>
            </a:r>
            <a:r>
              <a:rPr lang="en-US" dirty="0">
                <a:solidFill>
                  <a:srgbClr val="CC00CC"/>
                </a:solidFill>
              </a:rPr>
              <a:t>)</a:t>
            </a:r>
            <a:r>
              <a:rPr lang="en-US" dirty="0"/>
              <a:t> – </a:t>
            </a:r>
            <a:r>
              <a:rPr lang="en-US" dirty="0">
                <a:solidFill>
                  <a:srgbClr val="CC00CC"/>
                </a:solidFill>
              </a:rPr>
              <a:t>x</a:t>
            </a:r>
            <a:r>
              <a:rPr lang="en-US" dirty="0"/>
              <a:t> has nationality </a:t>
            </a:r>
            <a:r>
              <a:rPr lang="en-US" dirty="0">
                <a:solidFill>
                  <a:srgbClr val="CC00CC"/>
                </a:solidFill>
              </a:rPr>
              <a:t>n</a:t>
            </a:r>
          </a:p>
          <a:p>
            <a:pPr lvl="1"/>
            <a:r>
              <a:rPr lang="en-US" dirty="0">
                <a:solidFill>
                  <a:srgbClr val="CC00CC"/>
                </a:solidFill>
              </a:rPr>
              <a:t>Speaks(</a:t>
            </a:r>
            <a:r>
              <a:rPr lang="en-US" dirty="0" err="1">
                <a:solidFill>
                  <a:srgbClr val="CC00CC"/>
                </a:solidFill>
              </a:rPr>
              <a:t>x,l</a:t>
            </a:r>
            <a:r>
              <a:rPr lang="en-US" dirty="0">
                <a:solidFill>
                  <a:srgbClr val="CC00CC"/>
                </a:solidFill>
              </a:rPr>
              <a:t>)</a:t>
            </a:r>
            <a:r>
              <a:rPr lang="en-US" dirty="0"/>
              <a:t> – </a:t>
            </a:r>
            <a:r>
              <a:rPr lang="en-US" dirty="0">
                <a:solidFill>
                  <a:srgbClr val="CC00CC"/>
                </a:solidFill>
              </a:rPr>
              <a:t>x</a:t>
            </a:r>
            <a:r>
              <a:rPr lang="en-US" dirty="0"/>
              <a:t> speaks language </a:t>
            </a:r>
            <a:r>
              <a:rPr lang="en-US" dirty="0">
                <a:solidFill>
                  <a:srgbClr val="CC00CC"/>
                </a:solidFill>
              </a:rPr>
              <a:t>l</a:t>
            </a:r>
          </a:p>
          <a:p>
            <a:pPr lvl="1"/>
            <a:r>
              <a:rPr lang="en-US" dirty="0">
                <a:solidFill>
                  <a:srgbClr val="CC00CC"/>
                </a:solidFill>
                <a:sym typeface="Symbol"/>
              </a:rPr>
              <a:t></a:t>
            </a:r>
            <a:r>
              <a:rPr lang="en-US" dirty="0" err="1">
                <a:solidFill>
                  <a:srgbClr val="CC00CC"/>
                </a:solidFill>
              </a:rPr>
              <a:t>x,y</a:t>
            </a:r>
            <a:r>
              <a:rPr lang="en-US" dirty="0">
                <a:solidFill>
                  <a:srgbClr val="CC00CC"/>
                </a:solidFill>
              </a:rPr>
              <a:t> (</a:t>
            </a:r>
            <a:r>
              <a:rPr lang="en-US" dirty="0">
                <a:solidFill>
                  <a:srgbClr val="CC00CC"/>
                </a:solidFill>
                <a:sym typeface="Symbol"/>
              </a:rPr>
              <a:t></a:t>
            </a:r>
            <a:r>
              <a:rPr lang="en-US" dirty="0">
                <a:solidFill>
                  <a:srgbClr val="CC00CC"/>
                </a:solidFill>
              </a:rPr>
              <a:t> n Nationality(</a:t>
            </a:r>
            <a:r>
              <a:rPr lang="en-US" dirty="0" err="1">
                <a:solidFill>
                  <a:srgbClr val="CC00CC"/>
                </a:solidFill>
              </a:rPr>
              <a:t>x,n</a:t>
            </a:r>
            <a:r>
              <a:rPr lang="en-US" dirty="0">
                <a:solidFill>
                  <a:srgbClr val="CC00CC"/>
                </a:solidFill>
              </a:rPr>
              <a:t>) </a:t>
            </a:r>
            <a:r>
              <a:rPr lang="en-US" dirty="0">
                <a:solidFill>
                  <a:srgbClr val="CC00CC"/>
                </a:solidFill>
                <a:sym typeface="Symbol"/>
              </a:rPr>
              <a:t></a:t>
            </a:r>
            <a:r>
              <a:rPr lang="en-US" dirty="0">
                <a:solidFill>
                  <a:srgbClr val="CC00CC"/>
                </a:solidFill>
              </a:rPr>
              <a:t> Nationality(</a:t>
            </a:r>
            <a:r>
              <a:rPr lang="en-US" dirty="0" err="1">
                <a:solidFill>
                  <a:srgbClr val="CC00CC"/>
                </a:solidFill>
              </a:rPr>
              <a:t>y,n</a:t>
            </a:r>
            <a:r>
              <a:rPr lang="en-US" dirty="0">
                <a:solidFill>
                  <a:srgbClr val="CC00CC"/>
                </a:solidFill>
              </a:rPr>
              <a:t>)) </a:t>
            </a:r>
            <a:r>
              <a:rPr lang="en-US" dirty="0">
                <a:solidFill>
                  <a:srgbClr val="CC00CC"/>
                </a:solidFill>
                <a:sym typeface="Symbol"/>
              </a:rPr>
              <a:t></a:t>
            </a:r>
            <a:endParaRPr lang="en-US" dirty="0">
              <a:solidFill>
                <a:srgbClr val="CC00CC"/>
              </a:solidFill>
            </a:endParaRPr>
          </a:p>
          <a:p>
            <a:pPr marL="457165" lvl="1" indent="0">
              <a:buNone/>
            </a:pPr>
            <a:r>
              <a:rPr lang="en-US" dirty="0">
                <a:solidFill>
                  <a:srgbClr val="CC00CC"/>
                </a:solidFill>
              </a:rPr>
              <a:t>               (</a:t>
            </a:r>
            <a:r>
              <a:rPr lang="en-US" dirty="0">
                <a:solidFill>
                  <a:srgbClr val="CC00CC"/>
                </a:solidFill>
                <a:sym typeface="Symbol"/>
              </a:rPr>
              <a:t></a:t>
            </a:r>
            <a:r>
              <a:rPr lang="en-US" dirty="0">
                <a:solidFill>
                  <a:srgbClr val="CC00CC"/>
                </a:solidFill>
              </a:rPr>
              <a:t> l Speaks(</a:t>
            </a:r>
            <a:r>
              <a:rPr lang="en-US" dirty="0" err="1">
                <a:solidFill>
                  <a:srgbClr val="CC00CC"/>
                </a:solidFill>
              </a:rPr>
              <a:t>x,l</a:t>
            </a:r>
            <a:r>
              <a:rPr lang="en-US" dirty="0">
                <a:solidFill>
                  <a:srgbClr val="CC00CC"/>
                </a:solidFill>
              </a:rPr>
              <a:t>) </a:t>
            </a:r>
            <a:r>
              <a:rPr lang="en-US" dirty="0">
                <a:solidFill>
                  <a:srgbClr val="CC00CC"/>
                </a:solidFill>
                <a:sym typeface="Symbol"/>
              </a:rPr>
              <a:t></a:t>
            </a:r>
            <a:r>
              <a:rPr lang="en-US" dirty="0">
                <a:solidFill>
                  <a:srgbClr val="CC00CC"/>
                </a:solidFill>
              </a:rPr>
              <a:t> Speaks(</a:t>
            </a:r>
            <a:r>
              <a:rPr lang="en-US" dirty="0" err="1">
                <a:solidFill>
                  <a:srgbClr val="CC00CC"/>
                </a:solidFill>
              </a:rPr>
              <a:t>y,l</a:t>
            </a:r>
            <a:r>
              <a:rPr lang="en-US" dirty="0">
                <a:solidFill>
                  <a:srgbClr val="CC00CC"/>
                </a:solidFill>
              </a:rPr>
              <a:t>))</a:t>
            </a:r>
          </a:p>
          <a:p>
            <a:pPr marL="0" indent="0">
              <a:buNone/>
            </a:pPr>
            <a:endParaRPr lang="en-US" dirty="0"/>
          </a:p>
        </p:txBody>
      </p:sp>
    </p:spTree>
    <p:extLst>
      <p:ext uri="{BB962C8B-B14F-4D97-AF65-F5344CB8AC3E}">
        <p14:creationId xmlns:p14="http://schemas.microsoft.com/office/powerpoint/2010/main" val="854255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56ED-A29E-3B4F-9824-3A22FF2BDC43}"/>
              </a:ext>
            </a:extLst>
          </p:cNvPr>
          <p:cNvSpPr>
            <a:spLocks noGrp="1"/>
          </p:cNvSpPr>
          <p:nvPr>
            <p:ph type="title"/>
          </p:nvPr>
        </p:nvSpPr>
        <p:spPr/>
        <p:txBody>
          <a:bodyPr/>
          <a:lstStyle/>
          <a:p>
            <a:r>
              <a:rPr lang="en-US" dirty="0"/>
              <a:t>Think about these examples for FOL</a:t>
            </a:r>
          </a:p>
        </p:txBody>
      </p:sp>
      <p:sp>
        <p:nvSpPr>
          <p:cNvPr id="3" name="Content Placeholder 2">
            <a:extLst>
              <a:ext uri="{FF2B5EF4-FFF2-40B4-BE49-F238E27FC236}">
                <a16:creationId xmlns:a16="http://schemas.microsoft.com/office/drawing/2014/main" id="{3D4A0A14-FE95-0F4A-A5D8-CBAD5E9F99D4}"/>
              </a:ext>
            </a:extLst>
          </p:cNvPr>
          <p:cNvSpPr>
            <a:spLocks noGrp="1"/>
          </p:cNvSpPr>
          <p:nvPr>
            <p:ph idx="1"/>
          </p:nvPr>
        </p:nvSpPr>
        <p:spPr/>
        <p:txBody>
          <a:bodyPr/>
          <a:lstStyle/>
          <a:p>
            <a:r>
              <a:rPr lang="en-US" dirty="0"/>
              <a:t>Every dog chases some rabbit.</a:t>
            </a:r>
          </a:p>
          <a:p>
            <a:r>
              <a:rPr lang="en-US" dirty="0"/>
              <a:t>Anyone who owns a rabbit hates anything that chases any rabbit.</a:t>
            </a:r>
          </a:p>
          <a:p>
            <a:r>
              <a:rPr lang="en-US" dirty="0"/>
              <a:t>John owns a dog.</a:t>
            </a:r>
          </a:p>
          <a:p>
            <a:r>
              <a:rPr lang="en-US" dirty="0"/>
              <a:t>Someone who hates something owned by another person will not marry that person.</a:t>
            </a:r>
          </a:p>
          <a:p>
            <a:pPr marL="0" indent="0">
              <a:buNone/>
            </a:pPr>
            <a:br>
              <a:rPr lang="en-US" dirty="0"/>
            </a:br>
            <a:endParaRPr lang="en-US" dirty="0"/>
          </a:p>
        </p:txBody>
      </p:sp>
    </p:spTree>
    <p:extLst>
      <p:ext uri="{BB962C8B-B14F-4D97-AF65-F5344CB8AC3E}">
        <p14:creationId xmlns:p14="http://schemas.microsoft.com/office/powerpoint/2010/main" val="5297090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069C-0DA6-5B49-A6E6-001DA3967760}"/>
              </a:ext>
            </a:extLst>
          </p:cNvPr>
          <p:cNvSpPr>
            <a:spLocks noGrp="1"/>
          </p:cNvSpPr>
          <p:nvPr>
            <p:ph type="title"/>
          </p:nvPr>
        </p:nvSpPr>
        <p:spPr/>
        <p:txBody>
          <a:bodyPr/>
          <a:lstStyle/>
          <a:p>
            <a:r>
              <a:rPr lang="en-US" dirty="0"/>
              <a:t>Every dog chases some rabbit.</a:t>
            </a:r>
            <a:br>
              <a:rPr lang="en-US" dirty="0"/>
            </a:br>
            <a:endParaRPr lang="en-US" dirty="0"/>
          </a:p>
        </p:txBody>
      </p:sp>
      <p:sp>
        <p:nvSpPr>
          <p:cNvPr id="3" name="Content Placeholder 2">
            <a:extLst>
              <a:ext uri="{FF2B5EF4-FFF2-40B4-BE49-F238E27FC236}">
                <a16:creationId xmlns:a16="http://schemas.microsoft.com/office/drawing/2014/main" id="{124233BB-2F88-5849-97C0-56B1546D75AD}"/>
              </a:ext>
            </a:extLst>
          </p:cNvPr>
          <p:cNvSpPr>
            <a:spLocks noGrp="1"/>
          </p:cNvSpPr>
          <p:nvPr>
            <p:ph idx="1"/>
          </p:nvPr>
        </p:nvSpPr>
        <p:spPr/>
        <p:txBody>
          <a:bodyPr/>
          <a:lstStyle/>
          <a:p>
            <a:r>
              <a:rPr lang="en-US" i="1" dirty="0"/>
              <a:t>∀ x (DOG(x) → ∃ y (RABBIT(y) ∧ CHASE(</a:t>
            </a:r>
            <a:r>
              <a:rPr lang="en-US" i="1" dirty="0" err="1"/>
              <a:t>x,y</a:t>
            </a:r>
            <a:r>
              <a:rPr lang="en-US" i="1" dirty="0"/>
              <a:t>))) </a:t>
            </a:r>
            <a:endParaRPr lang="en-US" dirty="0"/>
          </a:p>
          <a:p>
            <a:pPr marL="0" indent="0">
              <a:buNone/>
            </a:pPr>
            <a:br>
              <a:rPr lang="en-US" dirty="0"/>
            </a:br>
            <a:endParaRPr lang="en-US" dirty="0"/>
          </a:p>
        </p:txBody>
      </p:sp>
    </p:spTree>
    <p:extLst>
      <p:ext uri="{BB962C8B-B14F-4D97-AF65-F5344CB8AC3E}">
        <p14:creationId xmlns:p14="http://schemas.microsoft.com/office/powerpoint/2010/main" val="2421802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D5C2-AFC6-0A4A-BCA6-925A122B2442}"/>
              </a:ext>
            </a:extLst>
          </p:cNvPr>
          <p:cNvSpPr>
            <a:spLocks noGrp="1"/>
          </p:cNvSpPr>
          <p:nvPr>
            <p:ph type="title"/>
          </p:nvPr>
        </p:nvSpPr>
        <p:spPr/>
        <p:txBody>
          <a:bodyPr>
            <a:normAutofit fontScale="90000"/>
          </a:bodyPr>
          <a:lstStyle/>
          <a:p>
            <a:r>
              <a:rPr lang="en-US" dirty="0"/>
              <a:t>Anyone who owns a rabbit hates anything that chases any rabbit.</a:t>
            </a:r>
          </a:p>
        </p:txBody>
      </p:sp>
      <p:sp>
        <p:nvSpPr>
          <p:cNvPr id="3" name="Content Placeholder 2">
            <a:extLst>
              <a:ext uri="{FF2B5EF4-FFF2-40B4-BE49-F238E27FC236}">
                <a16:creationId xmlns:a16="http://schemas.microsoft.com/office/drawing/2014/main" id="{CED4DDE7-8B95-1B4A-BC6D-F3E5D7EC2098}"/>
              </a:ext>
            </a:extLst>
          </p:cNvPr>
          <p:cNvSpPr>
            <a:spLocks noGrp="1"/>
          </p:cNvSpPr>
          <p:nvPr>
            <p:ph idx="1"/>
          </p:nvPr>
        </p:nvSpPr>
        <p:spPr>
          <a:xfrm>
            <a:off x="1" y="2882095"/>
            <a:ext cx="12315462" cy="3294867"/>
          </a:xfrm>
        </p:spPr>
        <p:txBody>
          <a:bodyPr/>
          <a:lstStyle/>
          <a:p>
            <a:pPr marL="0" indent="0">
              <a:buNone/>
            </a:pPr>
            <a:r>
              <a:rPr lang="en-US" i="1" dirty="0"/>
              <a:t>∀ x ∀ y (OWNS(</a:t>
            </a:r>
            <a:r>
              <a:rPr lang="en-US" i="1" dirty="0" err="1"/>
              <a:t>x,y</a:t>
            </a:r>
            <a:r>
              <a:rPr lang="en-US" i="1" dirty="0"/>
              <a:t>) ∧ RABBIT(y) → ∀ z ∀ w (RABBIT(w) ∧ CHASE(</a:t>
            </a:r>
            <a:r>
              <a:rPr lang="en-US" i="1" dirty="0" err="1"/>
              <a:t>z,w</a:t>
            </a:r>
            <a:r>
              <a:rPr lang="en-US" i="1" dirty="0"/>
              <a:t>) → HATES(</a:t>
            </a:r>
            <a:r>
              <a:rPr lang="en-US" i="1" dirty="0" err="1"/>
              <a:t>x,z</a:t>
            </a:r>
            <a:r>
              <a:rPr lang="en-US" i="1" dirty="0"/>
              <a:t>)))</a:t>
            </a:r>
            <a:endParaRPr lang="en-US" dirty="0"/>
          </a:p>
        </p:txBody>
      </p:sp>
    </p:spTree>
    <p:extLst>
      <p:ext uri="{BB962C8B-B14F-4D97-AF65-F5344CB8AC3E}">
        <p14:creationId xmlns:p14="http://schemas.microsoft.com/office/powerpoint/2010/main" val="30922693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28C2C-1921-D24C-93B2-F274CB5DACDC}"/>
              </a:ext>
            </a:extLst>
          </p:cNvPr>
          <p:cNvSpPr>
            <a:spLocks noGrp="1"/>
          </p:cNvSpPr>
          <p:nvPr>
            <p:ph type="title"/>
          </p:nvPr>
        </p:nvSpPr>
        <p:spPr/>
        <p:txBody>
          <a:bodyPr/>
          <a:lstStyle/>
          <a:p>
            <a:r>
              <a:rPr lang="en-US" dirty="0"/>
              <a:t>John owns a dog.</a:t>
            </a:r>
          </a:p>
        </p:txBody>
      </p:sp>
      <p:sp>
        <p:nvSpPr>
          <p:cNvPr id="3" name="Content Placeholder 2">
            <a:extLst>
              <a:ext uri="{FF2B5EF4-FFF2-40B4-BE49-F238E27FC236}">
                <a16:creationId xmlns:a16="http://schemas.microsoft.com/office/drawing/2014/main" id="{AFAEAC4D-14B0-2741-AFFE-064055CC1B87}"/>
              </a:ext>
            </a:extLst>
          </p:cNvPr>
          <p:cNvSpPr>
            <a:spLocks noGrp="1"/>
          </p:cNvSpPr>
          <p:nvPr>
            <p:ph idx="1"/>
          </p:nvPr>
        </p:nvSpPr>
        <p:spPr/>
        <p:txBody>
          <a:bodyPr/>
          <a:lstStyle/>
          <a:p>
            <a:r>
              <a:rPr lang="en-US" i="1" dirty="0"/>
              <a:t>∃ x (DOG(x) ∧ OWNS(</a:t>
            </a:r>
            <a:r>
              <a:rPr lang="en-US" i="1" dirty="0" err="1"/>
              <a:t>John,x</a:t>
            </a:r>
            <a:r>
              <a:rPr lang="en-US" i="1" dirty="0"/>
              <a:t>))</a:t>
            </a:r>
            <a:endParaRPr lang="en-US" dirty="0"/>
          </a:p>
        </p:txBody>
      </p:sp>
    </p:spTree>
    <p:extLst>
      <p:ext uri="{BB962C8B-B14F-4D97-AF65-F5344CB8AC3E}">
        <p14:creationId xmlns:p14="http://schemas.microsoft.com/office/powerpoint/2010/main" val="234005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contd.</a:t>
            </a:r>
          </a:p>
        </p:txBody>
      </p:sp>
      <p:sp>
        <p:nvSpPr>
          <p:cNvPr id="3" name="Content Placeholder 2"/>
          <p:cNvSpPr>
            <a:spLocks noGrp="1"/>
          </p:cNvSpPr>
          <p:nvPr>
            <p:ph idx="1"/>
          </p:nvPr>
        </p:nvSpPr>
        <p:spPr>
          <a:xfrm>
            <a:off x="406400" y="1156179"/>
            <a:ext cx="11379200" cy="4514123"/>
          </a:xfrm>
        </p:spPr>
        <p:txBody>
          <a:bodyPr/>
          <a:lstStyle/>
          <a:p>
            <a:r>
              <a:rPr lang="en-US" dirty="0"/>
              <a:t>Agents can be viewed at the </a:t>
            </a:r>
            <a:r>
              <a:rPr lang="en-US" b="1" i="1" dirty="0">
                <a:solidFill>
                  <a:srgbClr val="FF0000"/>
                </a:solidFill>
              </a:rPr>
              <a:t>knowledge level</a:t>
            </a:r>
            <a:br>
              <a:rPr lang="en-US" dirty="0"/>
            </a:br>
            <a:r>
              <a:rPr lang="en-US" dirty="0"/>
              <a:t>i.e., what they </a:t>
            </a:r>
            <a:r>
              <a:rPr lang="en-US" b="1" i="1" dirty="0">
                <a:solidFill>
                  <a:srgbClr val="0000FF"/>
                </a:solidFill>
              </a:rPr>
              <a:t>know</a:t>
            </a:r>
            <a:r>
              <a:rPr lang="en-US" dirty="0"/>
              <a:t>, regardless of how implemented </a:t>
            </a:r>
          </a:p>
          <a:p>
            <a:r>
              <a:rPr lang="en-US" dirty="0"/>
              <a:t>A single inference algorithm can answer any answerable question</a:t>
            </a:r>
          </a:p>
          <a:p>
            <a:endParaRPr lang="en-US" dirty="0"/>
          </a:p>
        </p:txBody>
      </p:sp>
      <p:sp>
        <p:nvSpPr>
          <p:cNvPr id="4" name="TextBox 3"/>
          <p:cNvSpPr txBox="1"/>
          <p:nvPr/>
        </p:nvSpPr>
        <p:spPr>
          <a:xfrm>
            <a:off x="3082106" y="3244283"/>
            <a:ext cx="2839840" cy="523220"/>
          </a:xfrm>
          <a:prstGeom prst="rect">
            <a:avLst/>
          </a:prstGeom>
          <a:noFill/>
          <a:ln w="57150" cmpd="sng">
            <a:solidFill>
              <a:schemeClr val="tx1"/>
            </a:solidFill>
          </a:ln>
        </p:spPr>
        <p:txBody>
          <a:bodyPr wrap="none" rtlCol="0">
            <a:spAutoFit/>
          </a:bodyPr>
          <a:lstStyle/>
          <a:p>
            <a:r>
              <a:rPr lang="en-US" sz="2800" dirty="0"/>
              <a:t>Knowledge base</a:t>
            </a:r>
          </a:p>
        </p:txBody>
      </p:sp>
      <p:sp>
        <p:nvSpPr>
          <p:cNvPr id="5" name="TextBox 4"/>
          <p:cNvSpPr txBox="1"/>
          <p:nvPr/>
        </p:nvSpPr>
        <p:spPr>
          <a:xfrm>
            <a:off x="3080156" y="3787863"/>
            <a:ext cx="2859827" cy="523220"/>
          </a:xfrm>
          <a:prstGeom prst="rect">
            <a:avLst/>
          </a:prstGeom>
          <a:noFill/>
          <a:ln w="57150" cmpd="sng">
            <a:solidFill>
              <a:schemeClr val="tx1"/>
            </a:solidFill>
          </a:ln>
        </p:spPr>
        <p:txBody>
          <a:bodyPr wrap="none" rtlCol="0">
            <a:spAutoFit/>
          </a:bodyPr>
          <a:lstStyle/>
          <a:p>
            <a:r>
              <a:rPr lang="en-US" sz="2800" dirty="0"/>
              <a:t>Inference engine</a:t>
            </a:r>
          </a:p>
        </p:txBody>
      </p:sp>
      <p:sp>
        <p:nvSpPr>
          <p:cNvPr id="6" name="TextBox 5"/>
          <p:cNvSpPr txBox="1"/>
          <p:nvPr/>
        </p:nvSpPr>
        <p:spPr>
          <a:xfrm>
            <a:off x="6280556" y="3320483"/>
            <a:ext cx="2621982" cy="400110"/>
          </a:xfrm>
          <a:prstGeom prst="rect">
            <a:avLst/>
          </a:prstGeom>
          <a:noFill/>
        </p:spPr>
        <p:txBody>
          <a:bodyPr wrap="none" rtlCol="0">
            <a:spAutoFit/>
          </a:bodyPr>
          <a:lstStyle/>
          <a:p>
            <a:r>
              <a:rPr lang="en-US" sz="2000" dirty="0">
                <a:solidFill>
                  <a:srgbClr val="FF0000"/>
                </a:solidFill>
              </a:rPr>
              <a:t>Domain-specific facts</a:t>
            </a:r>
          </a:p>
        </p:txBody>
      </p:sp>
      <p:sp>
        <p:nvSpPr>
          <p:cNvPr id="7" name="TextBox 6"/>
          <p:cNvSpPr txBox="1"/>
          <p:nvPr/>
        </p:nvSpPr>
        <p:spPr>
          <a:xfrm>
            <a:off x="6280556" y="3834773"/>
            <a:ext cx="1710149" cy="400110"/>
          </a:xfrm>
          <a:prstGeom prst="rect">
            <a:avLst/>
          </a:prstGeom>
          <a:noFill/>
        </p:spPr>
        <p:txBody>
          <a:bodyPr wrap="none" rtlCol="0">
            <a:spAutoFit/>
          </a:bodyPr>
          <a:lstStyle/>
          <a:p>
            <a:r>
              <a:rPr lang="en-US" sz="2000" dirty="0">
                <a:solidFill>
                  <a:srgbClr val="FF0000"/>
                </a:solidFill>
              </a:rPr>
              <a:t>Generic code</a:t>
            </a:r>
          </a:p>
        </p:txBody>
      </p:sp>
    </p:spTree>
    <p:extLst>
      <p:ext uri="{BB962C8B-B14F-4D97-AF65-F5344CB8AC3E}">
        <p14:creationId xmlns:p14="http://schemas.microsoft.com/office/powerpoint/2010/main" val="15041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45667-4AFE-F642-9BD1-3792B6A01D13}"/>
              </a:ext>
            </a:extLst>
          </p:cNvPr>
          <p:cNvSpPr>
            <a:spLocks noGrp="1"/>
          </p:cNvSpPr>
          <p:nvPr>
            <p:ph type="title"/>
          </p:nvPr>
        </p:nvSpPr>
        <p:spPr/>
        <p:txBody>
          <a:bodyPr>
            <a:normAutofit fontScale="90000"/>
          </a:bodyPr>
          <a:lstStyle/>
          <a:p>
            <a:r>
              <a:rPr lang="en-US" dirty="0"/>
              <a:t>Someone who hates something owned by another person will not marry that person.</a:t>
            </a:r>
          </a:p>
        </p:txBody>
      </p:sp>
      <p:sp>
        <p:nvSpPr>
          <p:cNvPr id="3" name="Content Placeholder 2">
            <a:extLst>
              <a:ext uri="{FF2B5EF4-FFF2-40B4-BE49-F238E27FC236}">
                <a16:creationId xmlns:a16="http://schemas.microsoft.com/office/drawing/2014/main" id="{04F12960-6396-FC4D-96E8-16ABD42B7E7D}"/>
              </a:ext>
            </a:extLst>
          </p:cNvPr>
          <p:cNvSpPr>
            <a:spLocks noGrp="1"/>
          </p:cNvSpPr>
          <p:nvPr>
            <p:ph idx="1"/>
          </p:nvPr>
        </p:nvSpPr>
        <p:spPr/>
        <p:txBody>
          <a:bodyPr/>
          <a:lstStyle/>
          <a:p>
            <a:r>
              <a:rPr lang="en-US" i="1" dirty="0"/>
              <a:t>∀ x ∀ y ∀ z (OWNS(</a:t>
            </a:r>
            <a:r>
              <a:rPr lang="en-US" i="1" dirty="0" err="1"/>
              <a:t>y,z</a:t>
            </a:r>
            <a:r>
              <a:rPr lang="en-US" i="1" dirty="0"/>
              <a:t>) ∧ HATES(</a:t>
            </a:r>
            <a:r>
              <a:rPr lang="en-US" i="1" dirty="0" err="1"/>
              <a:t>x,z</a:t>
            </a:r>
            <a:r>
              <a:rPr lang="en-US" i="1" dirty="0"/>
              <a:t>) → ¬ Marry(</a:t>
            </a:r>
            <a:r>
              <a:rPr lang="en-US" i="1" dirty="0" err="1"/>
              <a:t>x,y</a:t>
            </a:r>
            <a:r>
              <a:rPr lang="en-US" i="1" dirty="0"/>
              <a:t>))</a:t>
            </a:r>
            <a:endParaRPr lang="en-US" dirty="0"/>
          </a:p>
        </p:txBody>
      </p:sp>
    </p:spTree>
    <p:extLst>
      <p:ext uri="{BB962C8B-B14F-4D97-AF65-F5344CB8AC3E}">
        <p14:creationId xmlns:p14="http://schemas.microsoft.com/office/powerpoint/2010/main" val="11914173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63F20-311A-3E44-8C7A-BE3D6D6D141F}"/>
              </a:ext>
            </a:extLst>
          </p:cNvPr>
          <p:cNvSpPr>
            <a:spLocks noGrp="1"/>
          </p:cNvSpPr>
          <p:nvPr>
            <p:ph type="title"/>
          </p:nvPr>
        </p:nvSpPr>
        <p:spPr/>
        <p:txBody>
          <a:bodyPr>
            <a:normAutofit fontScale="90000"/>
          </a:bodyPr>
          <a:lstStyle/>
          <a:p>
            <a:r>
              <a:rPr lang="en-US" dirty="0"/>
              <a:t>Any student who does not study does not pass. </a:t>
            </a:r>
            <a:br>
              <a:rPr lang="en-US" dirty="0"/>
            </a:br>
            <a:endParaRPr lang="en-US" dirty="0"/>
          </a:p>
        </p:txBody>
      </p:sp>
      <p:sp>
        <p:nvSpPr>
          <p:cNvPr id="3" name="Content Placeholder 2">
            <a:extLst>
              <a:ext uri="{FF2B5EF4-FFF2-40B4-BE49-F238E27FC236}">
                <a16:creationId xmlns:a16="http://schemas.microsoft.com/office/drawing/2014/main" id="{3AA60777-2201-DE41-B137-AB81DEC78375}"/>
              </a:ext>
            </a:extLst>
          </p:cNvPr>
          <p:cNvSpPr>
            <a:spLocks noGrp="1"/>
          </p:cNvSpPr>
          <p:nvPr>
            <p:ph idx="1"/>
          </p:nvPr>
        </p:nvSpPr>
        <p:spPr/>
        <p:txBody>
          <a:bodyPr/>
          <a:lstStyle/>
          <a:p>
            <a:r>
              <a:rPr lang="en-US" i="1" dirty="0"/>
              <a:t>∀ x (STUDENT(x) ∧ ¬ STUDY(x) → ¬ PASS(x))</a:t>
            </a:r>
            <a:br>
              <a:rPr lang="en-US" dirty="0"/>
            </a:br>
            <a:endParaRPr lang="en-US" dirty="0"/>
          </a:p>
        </p:txBody>
      </p:sp>
    </p:spTree>
    <p:extLst>
      <p:ext uri="{BB962C8B-B14F-4D97-AF65-F5344CB8AC3E}">
        <p14:creationId xmlns:p14="http://schemas.microsoft.com/office/powerpoint/2010/main" val="38619882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1586-2F17-CF48-88FE-E798B665BF64}"/>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D327AF90-C236-7B4E-91FC-564FD4B2DC0B}"/>
              </a:ext>
            </a:extLst>
          </p:cNvPr>
          <p:cNvSpPr>
            <a:spLocks noGrp="1"/>
          </p:cNvSpPr>
          <p:nvPr>
            <p:ph idx="1"/>
          </p:nvPr>
        </p:nvSpPr>
        <p:spPr>
          <a:xfrm>
            <a:off x="553793" y="1210614"/>
            <a:ext cx="11426004" cy="5499279"/>
          </a:xfrm>
        </p:spPr>
        <p:txBody>
          <a:bodyPr>
            <a:normAutofit fontScale="92500" lnSpcReduction="20000"/>
          </a:bodyPr>
          <a:lstStyle/>
          <a:p>
            <a:r>
              <a:rPr lang="en-US" dirty="0"/>
              <a:t>Every coyote chases some roadrunner. </a:t>
            </a:r>
            <a:br>
              <a:rPr lang="en-US" dirty="0"/>
            </a:br>
            <a:r>
              <a:rPr lang="en-US" i="1" dirty="0"/>
              <a:t>∀ x (COYOTE(x) → ∃ y (RR(y) ∧ CHASE(</a:t>
            </a:r>
            <a:r>
              <a:rPr lang="en-US" i="1" dirty="0" err="1"/>
              <a:t>x,y</a:t>
            </a:r>
            <a:r>
              <a:rPr lang="en-US" i="1" dirty="0"/>
              <a:t>))) </a:t>
            </a:r>
            <a:endParaRPr lang="en-US" dirty="0"/>
          </a:p>
          <a:p>
            <a:r>
              <a:rPr lang="en-US" dirty="0"/>
              <a:t>Every roadrunner who says ``beep-beep'' is smart. </a:t>
            </a:r>
            <a:br>
              <a:rPr lang="en-US" dirty="0"/>
            </a:br>
            <a:r>
              <a:rPr lang="en-US" i="1" dirty="0"/>
              <a:t>∀ x (RR(x) ∧ BEEP(x) → SMART(x)) </a:t>
            </a:r>
            <a:endParaRPr lang="en-US" dirty="0"/>
          </a:p>
          <a:p>
            <a:r>
              <a:rPr lang="en-US" dirty="0"/>
              <a:t>No coyote catches any smart roadrunner. </a:t>
            </a:r>
            <a:br>
              <a:rPr lang="en-US" dirty="0"/>
            </a:br>
            <a:r>
              <a:rPr lang="en-US" i="1" dirty="0"/>
              <a:t>¬ ∃ x ∃ y (COYOTE(x) ∧ RR(y) ∧ SMART(y) ∧ CATCH(</a:t>
            </a:r>
            <a:r>
              <a:rPr lang="en-US" i="1" dirty="0" err="1"/>
              <a:t>x,y</a:t>
            </a:r>
            <a:r>
              <a:rPr lang="en-US" i="1" dirty="0"/>
              <a:t>)) </a:t>
            </a:r>
            <a:endParaRPr lang="en-US" dirty="0"/>
          </a:p>
          <a:p>
            <a:r>
              <a:rPr lang="en-US" dirty="0"/>
              <a:t>Any coyote who chases some roadrunner but does not catch it is frustrated. </a:t>
            </a:r>
            <a:br>
              <a:rPr lang="en-US" dirty="0"/>
            </a:br>
            <a:r>
              <a:rPr lang="en-US" i="1" dirty="0"/>
              <a:t>∀ x (COYOTE(x) ∧ ∃ y (RR(y) ∧ CHASE(</a:t>
            </a:r>
            <a:r>
              <a:rPr lang="en-US" i="1" dirty="0" err="1"/>
              <a:t>x,y</a:t>
            </a:r>
            <a:r>
              <a:rPr lang="en-US" i="1" dirty="0"/>
              <a:t>) ∧ ¬ CATCH(</a:t>
            </a:r>
            <a:r>
              <a:rPr lang="en-US" i="1" dirty="0" err="1"/>
              <a:t>x,y</a:t>
            </a:r>
            <a:r>
              <a:rPr lang="en-US" i="1" dirty="0"/>
              <a:t>)) → FRUSTRATED(x)) </a:t>
            </a:r>
            <a:endParaRPr lang="en-US" dirty="0"/>
          </a:p>
          <a:p>
            <a:r>
              <a:rPr lang="en-US" dirty="0"/>
              <a:t>(Conclusion) If all roadrunners say ``beep-beep'', then all coyotes are frustrated. </a:t>
            </a:r>
            <a:br>
              <a:rPr lang="en-US" dirty="0"/>
            </a:br>
            <a:r>
              <a:rPr lang="en-US" i="1" dirty="0"/>
              <a:t>(∀ x (RR(x) → BEEP(x)) → (∀ y (COYOTE(y) → FRUSTRATED(y)))</a:t>
            </a:r>
            <a:endParaRPr lang="en-US" dirty="0"/>
          </a:p>
          <a:p>
            <a:endParaRPr lang="en-US" dirty="0"/>
          </a:p>
        </p:txBody>
      </p:sp>
    </p:spTree>
    <p:extLst>
      <p:ext uri="{BB962C8B-B14F-4D97-AF65-F5344CB8AC3E}">
        <p14:creationId xmlns:p14="http://schemas.microsoft.com/office/powerpoint/2010/main" val="420155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in FOL</a:t>
            </a:r>
          </a:p>
        </p:txBody>
      </p:sp>
      <p:sp>
        <p:nvSpPr>
          <p:cNvPr id="3" name="Content Placeholder 2"/>
          <p:cNvSpPr>
            <a:spLocks noGrp="1"/>
          </p:cNvSpPr>
          <p:nvPr>
            <p:ph idx="1"/>
          </p:nvPr>
        </p:nvSpPr>
        <p:spPr>
          <a:xfrm>
            <a:off x="406400" y="1287673"/>
            <a:ext cx="11379200" cy="4729164"/>
          </a:xfrm>
        </p:spPr>
        <p:txBody>
          <a:bodyPr/>
          <a:lstStyle/>
          <a:p>
            <a:r>
              <a:rPr lang="en-US" sz="2800" dirty="0"/>
              <a:t>Entailment is defined exactly as for propositional logic: </a:t>
            </a:r>
          </a:p>
          <a:p>
            <a:pPr lvl="1"/>
            <a:r>
              <a:rPr lang="en-US" sz="2400" dirty="0">
                <a:solidFill>
                  <a:srgbClr val="CC00CC"/>
                </a:solidFill>
                <a:sym typeface="Symbol"/>
              </a:rPr>
              <a:t> </a:t>
            </a:r>
            <a:r>
              <a:rPr lang="en-US" sz="2400" spc="-360" dirty="0">
                <a:solidFill>
                  <a:srgbClr val="CC00CC"/>
                </a:solidFill>
                <a:sym typeface="Symbol"/>
              </a:rPr>
              <a:t>|</a:t>
            </a:r>
            <a:r>
              <a:rPr lang="en-US" sz="2400" dirty="0">
                <a:solidFill>
                  <a:srgbClr val="CC00CC"/>
                </a:solidFill>
                <a:sym typeface="Symbol"/>
              </a:rPr>
              <a:t>= </a:t>
            </a:r>
            <a:r>
              <a:rPr lang="en-US" sz="2400" dirty="0"/>
              <a:t> (“</a:t>
            </a:r>
            <a:r>
              <a:rPr lang="en-US" sz="2400" dirty="0">
                <a:solidFill>
                  <a:srgbClr val="CC00CC"/>
                </a:solidFill>
                <a:sym typeface="Symbol"/>
              </a:rPr>
              <a:t></a:t>
            </a:r>
            <a:r>
              <a:rPr lang="en-US" sz="2400" dirty="0"/>
              <a:t> </a:t>
            </a:r>
            <a:r>
              <a:rPr lang="en-US" sz="2400" dirty="0">
                <a:solidFill>
                  <a:srgbClr val="0000FF"/>
                </a:solidFill>
              </a:rPr>
              <a:t>entails</a:t>
            </a:r>
            <a:r>
              <a:rPr lang="en-US" sz="2400" dirty="0"/>
              <a:t> </a:t>
            </a:r>
            <a:r>
              <a:rPr lang="en-US" sz="2400" dirty="0">
                <a:solidFill>
                  <a:srgbClr val="CC00CC"/>
                </a:solidFill>
                <a:sym typeface="Symbol"/>
              </a:rPr>
              <a:t></a:t>
            </a:r>
            <a:r>
              <a:rPr lang="en-US" sz="2400" dirty="0">
                <a:solidFill>
                  <a:srgbClr val="000090"/>
                </a:solidFill>
                <a:sym typeface="Symbol"/>
              </a:rPr>
              <a:t>”</a:t>
            </a:r>
            <a:r>
              <a:rPr lang="en-US" sz="2400" dirty="0"/>
              <a:t>) </a:t>
            </a:r>
            <a:r>
              <a:rPr lang="en-US" sz="2400" dirty="0" err="1"/>
              <a:t>iff</a:t>
            </a:r>
            <a:r>
              <a:rPr lang="en-US" sz="2400" dirty="0"/>
              <a:t> in every world where </a:t>
            </a:r>
            <a:r>
              <a:rPr lang="en-US" sz="2400" dirty="0">
                <a:solidFill>
                  <a:srgbClr val="CC00CC"/>
                </a:solidFill>
                <a:sym typeface="Symbol"/>
              </a:rPr>
              <a:t></a:t>
            </a:r>
            <a:r>
              <a:rPr lang="en-US" sz="2400" dirty="0"/>
              <a:t> is true, </a:t>
            </a:r>
            <a:r>
              <a:rPr lang="en-US" sz="2400" dirty="0">
                <a:solidFill>
                  <a:srgbClr val="CC00CC"/>
                </a:solidFill>
                <a:sym typeface="Symbol"/>
              </a:rPr>
              <a:t></a:t>
            </a:r>
            <a:r>
              <a:rPr lang="en-US" sz="2400" dirty="0"/>
              <a:t> is also true</a:t>
            </a:r>
          </a:p>
          <a:p>
            <a:pPr lvl="1"/>
            <a:r>
              <a:rPr lang="en-US" sz="2400" dirty="0"/>
              <a:t>E.g., </a:t>
            </a:r>
            <a:r>
              <a:rPr lang="en-US" sz="2400" dirty="0">
                <a:solidFill>
                  <a:srgbClr val="CC00CC"/>
                </a:solidFill>
                <a:sym typeface="Symbol"/>
              </a:rPr>
              <a:t>x Knows(</a:t>
            </a:r>
            <a:r>
              <a:rPr lang="en-US" sz="2400" dirty="0" err="1">
                <a:solidFill>
                  <a:srgbClr val="CC00CC"/>
                </a:solidFill>
                <a:sym typeface="Symbol"/>
              </a:rPr>
              <a:t>x,Obama</a:t>
            </a:r>
            <a:r>
              <a:rPr lang="en-US" sz="2400" dirty="0">
                <a:solidFill>
                  <a:srgbClr val="CC00CC"/>
                </a:solidFill>
                <a:sym typeface="Symbol"/>
              </a:rPr>
              <a:t>) </a:t>
            </a:r>
            <a:r>
              <a:rPr lang="en-US" sz="2400" dirty="0"/>
              <a:t>entails </a:t>
            </a:r>
            <a:r>
              <a:rPr lang="en-US" sz="2400" dirty="0">
                <a:solidFill>
                  <a:srgbClr val="CC00CC"/>
                </a:solidFill>
                <a:sym typeface="Symbol"/>
              </a:rPr>
              <a:t></a:t>
            </a:r>
            <a:r>
              <a:rPr lang="en-US" sz="2400" dirty="0" err="1">
                <a:solidFill>
                  <a:srgbClr val="CC00CC"/>
                </a:solidFill>
                <a:sym typeface="Symbol"/>
              </a:rPr>
              <a:t>yx</a:t>
            </a:r>
            <a:r>
              <a:rPr lang="en-US" sz="2400" dirty="0">
                <a:solidFill>
                  <a:srgbClr val="CC00CC"/>
                </a:solidFill>
                <a:sym typeface="Symbol"/>
              </a:rPr>
              <a:t> Knows(</a:t>
            </a:r>
            <a:r>
              <a:rPr lang="en-US" sz="2400" dirty="0" err="1">
                <a:solidFill>
                  <a:srgbClr val="CC00CC"/>
                </a:solidFill>
                <a:sym typeface="Symbol"/>
              </a:rPr>
              <a:t>x,y</a:t>
            </a:r>
            <a:r>
              <a:rPr lang="en-US" sz="2400" dirty="0">
                <a:solidFill>
                  <a:srgbClr val="CC00CC"/>
                </a:solidFill>
                <a:sym typeface="Symbol"/>
              </a:rPr>
              <a:t>)</a:t>
            </a:r>
          </a:p>
          <a:p>
            <a:r>
              <a:rPr lang="en-US" sz="2800" dirty="0">
                <a:solidFill>
                  <a:srgbClr val="000090"/>
                </a:solidFill>
                <a:sym typeface="Symbol"/>
              </a:rPr>
              <a:t>In FOL, we can go beyond just answering “yes” or “no”; given an existentially quantified query, return a </a:t>
            </a:r>
            <a:r>
              <a:rPr lang="en-US" sz="2800" b="1" i="1" dirty="0">
                <a:solidFill>
                  <a:srgbClr val="0000FF"/>
                </a:solidFill>
                <a:sym typeface="Symbol"/>
              </a:rPr>
              <a:t>substitution</a:t>
            </a:r>
            <a:r>
              <a:rPr lang="en-US" sz="2800" dirty="0">
                <a:solidFill>
                  <a:srgbClr val="000090"/>
                </a:solidFill>
                <a:sym typeface="Symbol"/>
              </a:rPr>
              <a:t> (or </a:t>
            </a:r>
            <a:r>
              <a:rPr lang="en-US" sz="2800" b="1" i="1" dirty="0">
                <a:solidFill>
                  <a:srgbClr val="0000FF"/>
                </a:solidFill>
                <a:sym typeface="Symbol"/>
              </a:rPr>
              <a:t>binding</a:t>
            </a:r>
            <a:r>
              <a:rPr lang="en-US" sz="2800" dirty="0">
                <a:solidFill>
                  <a:srgbClr val="000090"/>
                </a:solidFill>
                <a:sym typeface="Symbol"/>
              </a:rPr>
              <a:t>) for the variable(s) such that the resulting sentence is entailed:</a:t>
            </a:r>
          </a:p>
          <a:p>
            <a:pPr lvl="1"/>
            <a:r>
              <a:rPr lang="en-US" sz="2400" dirty="0">
                <a:solidFill>
                  <a:srgbClr val="000090"/>
                </a:solidFill>
                <a:sym typeface="Symbol"/>
              </a:rPr>
              <a:t>KB = </a:t>
            </a:r>
            <a:r>
              <a:rPr lang="en-US" sz="2400" dirty="0">
                <a:solidFill>
                  <a:srgbClr val="CC00CC"/>
                </a:solidFill>
                <a:sym typeface="Symbol"/>
              </a:rPr>
              <a:t>x Knows(</a:t>
            </a:r>
            <a:r>
              <a:rPr lang="en-US" sz="2400" dirty="0" err="1">
                <a:solidFill>
                  <a:srgbClr val="CC00CC"/>
                </a:solidFill>
                <a:sym typeface="Symbol"/>
              </a:rPr>
              <a:t>x,Obama</a:t>
            </a:r>
            <a:r>
              <a:rPr lang="en-US" sz="2400" dirty="0">
                <a:solidFill>
                  <a:srgbClr val="CC00CC"/>
                </a:solidFill>
                <a:sym typeface="Symbol"/>
              </a:rPr>
              <a:t>) </a:t>
            </a:r>
          </a:p>
          <a:p>
            <a:pPr lvl="1"/>
            <a:r>
              <a:rPr lang="en-US" sz="2400" dirty="0">
                <a:solidFill>
                  <a:srgbClr val="000090"/>
                </a:solidFill>
                <a:sym typeface="Symbol"/>
              </a:rPr>
              <a:t>Query = </a:t>
            </a:r>
            <a:r>
              <a:rPr lang="en-US" sz="2400" dirty="0">
                <a:solidFill>
                  <a:srgbClr val="CC00CC"/>
                </a:solidFill>
                <a:sym typeface="Symbol"/>
              </a:rPr>
              <a:t></a:t>
            </a:r>
            <a:r>
              <a:rPr lang="en-US" sz="2400" dirty="0" err="1">
                <a:solidFill>
                  <a:srgbClr val="CC00CC"/>
                </a:solidFill>
                <a:sym typeface="Symbol"/>
              </a:rPr>
              <a:t>yx</a:t>
            </a:r>
            <a:r>
              <a:rPr lang="en-US" sz="2400" dirty="0">
                <a:solidFill>
                  <a:srgbClr val="CC00CC"/>
                </a:solidFill>
                <a:sym typeface="Symbol"/>
              </a:rPr>
              <a:t> Knows(</a:t>
            </a:r>
            <a:r>
              <a:rPr lang="en-US" sz="2400" dirty="0" err="1">
                <a:solidFill>
                  <a:srgbClr val="CC00CC"/>
                </a:solidFill>
                <a:sym typeface="Symbol"/>
              </a:rPr>
              <a:t>x,y</a:t>
            </a:r>
            <a:r>
              <a:rPr lang="en-US" sz="2400" dirty="0">
                <a:solidFill>
                  <a:srgbClr val="CC00CC"/>
                </a:solidFill>
                <a:sym typeface="Symbol"/>
              </a:rPr>
              <a:t>) </a:t>
            </a:r>
          </a:p>
          <a:p>
            <a:pPr lvl="1"/>
            <a:r>
              <a:rPr lang="en-US" sz="2400" dirty="0">
                <a:solidFill>
                  <a:srgbClr val="000090"/>
                </a:solidFill>
                <a:sym typeface="Symbol"/>
              </a:rPr>
              <a:t>Answer = Yes, </a:t>
            </a:r>
            <a:r>
              <a:rPr lang="en-US" sz="2400" dirty="0">
                <a:solidFill>
                  <a:srgbClr val="CC00CC"/>
                </a:solidFill>
                <a:sym typeface="Symbol"/>
              </a:rPr>
              <a:t> = </a:t>
            </a:r>
            <a:r>
              <a:rPr lang="en-US" sz="2400" dirty="0">
                <a:solidFill>
                  <a:srgbClr val="000090"/>
                </a:solidFill>
                <a:sym typeface="Symbol"/>
              </a:rPr>
              <a:t>{</a:t>
            </a:r>
            <a:r>
              <a:rPr lang="en-US" sz="2400" dirty="0">
                <a:solidFill>
                  <a:srgbClr val="CC00CC"/>
                </a:solidFill>
                <a:sym typeface="Symbol"/>
              </a:rPr>
              <a:t>y/Obama</a:t>
            </a:r>
            <a:r>
              <a:rPr lang="en-US" sz="2400" dirty="0">
                <a:solidFill>
                  <a:srgbClr val="000090"/>
                </a:solidFill>
                <a:sym typeface="Symbol"/>
              </a:rPr>
              <a:t>}</a:t>
            </a:r>
          </a:p>
          <a:p>
            <a:pPr lvl="1"/>
            <a:r>
              <a:rPr lang="en-US" sz="2400" dirty="0">
                <a:solidFill>
                  <a:srgbClr val="000090"/>
                </a:solidFill>
                <a:sym typeface="Symbol"/>
              </a:rPr>
              <a:t>Notation: </a:t>
            </a:r>
            <a:r>
              <a:rPr lang="en-US" sz="2400" dirty="0">
                <a:solidFill>
                  <a:srgbClr val="CC00CC"/>
                </a:solidFill>
                <a:sym typeface="Symbol"/>
              </a:rPr>
              <a:t> </a:t>
            </a:r>
            <a:r>
              <a:rPr lang="en-US" sz="2400" dirty="0">
                <a:solidFill>
                  <a:srgbClr val="000090"/>
                </a:solidFill>
                <a:sym typeface="Symbol"/>
              </a:rPr>
              <a:t>means applying substitution </a:t>
            </a:r>
            <a:r>
              <a:rPr lang="en-US" sz="2400" dirty="0">
                <a:solidFill>
                  <a:srgbClr val="CC00CC"/>
                </a:solidFill>
                <a:sym typeface="Symbol"/>
              </a:rPr>
              <a:t> </a:t>
            </a:r>
            <a:r>
              <a:rPr lang="en-US" sz="2400" dirty="0">
                <a:solidFill>
                  <a:srgbClr val="000090"/>
                </a:solidFill>
                <a:sym typeface="Symbol"/>
              </a:rPr>
              <a:t>to sentence </a:t>
            </a:r>
            <a:r>
              <a:rPr lang="en-US" sz="2400" dirty="0">
                <a:solidFill>
                  <a:srgbClr val="CC00CC"/>
                </a:solidFill>
                <a:sym typeface="Symbol"/>
              </a:rPr>
              <a:t></a:t>
            </a:r>
          </a:p>
          <a:p>
            <a:pPr lvl="2"/>
            <a:r>
              <a:rPr lang="en-US" sz="2000" dirty="0"/>
              <a:t>E.g., if </a:t>
            </a:r>
            <a:r>
              <a:rPr lang="en-US" sz="2000" dirty="0">
                <a:solidFill>
                  <a:srgbClr val="CC00CC"/>
                </a:solidFill>
                <a:sym typeface="Symbol"/>
              </a:rPr>
              <a:t>= x Knows(</a:t>
            </a:r>
            <a:r>
              <a:rPr lang="en-US" sz="2000" dirty="0" err="1">
                <a:solidFill>
                  <a:srgbClr val="CC00CC"/>
                </a:solidFill>
                <a:sym typeface="Symbol"/>
              </a:rPr>
              <a:t>x,y</a:t>
            </a:r>
            <a:r>
              <a:rPr lang="en-US" sz="2000" dirty="0">
                <a:solidFill>
                  <a:srgbClr val="CC00CC"/>
                </a:solidFill>
                <a:sym typeface="Symbol"/>
              </a:rPr>
              <a:t>) </a:t>
            </a:r>
            <a:r>
              <a:rPr lang="en-US" sz="2000" dirty="0"/>
              <a:t>and </a:t>
            </a:r>
            <a:r>
              <a:rPr lang="en-US" sz="2000" dirty="0">
                <a:solidFill>
                  <a:srgbClr val="CC00CC"/>
                </a:solidFill>
                <a:sym typeface="Symbol"/>
              </a:rPr>
              <a:t> = </a:t>
            </a:r>
            <a:r>
              <a:rPr lang="en-US" sz="2000" dirty="0">
                <a:solidFill>
                  <a:srgbClr val="000090"/>
                </a:solidFill>
                <a:sym typeface="Symbol"/>
              </a:rPr>
              <a:t>{</a:t>
            </a:r>
            <a:r>
              <a:rPr lang="en-US" sz="2000" dirty="0">
                <a:solidFill>
                  <a:srgbClr val="CC00CC"/>
                </a:solidFill>
                <a:sym typeface="Symbol"/>
              </a:rPr>
              <a:t>y/Obama</a:t>
            </a:r>
            <a:r>
              <a:rPr lang="en-US" sz="2000" dirty="0">
                <a:solidFill>
                  <a:srgbClr val="000090"/>
                </a:solidFill>
                <a:sym typeface="Symbol"/>
              </a:rPr>
              <a:t>}, then </a:t>
            </a:r>
            <a:r>
              <a:rPr lang="en-US" sz="2000" dirty="0">
                <a:solidFill>
                  <a:srgbClr val="CC00CC"/>
                </a:solidFill>
                <a:sym typeface="Symbol"/>
              </a:rPr>
              <a:t> = x Knows(</a:t>
            </a:r>
            <a:r>
              <a:rPr lang="en-US" sz="2000" dirty="0" err="1">
                <a:solidFill>
                  <a:srgbClr val="CC00CC"/>
                </a:solidFill>
                <a:sym typeface="Symbol"/>
              </a:rPr>
              <a:t>x,Obama</a:t>
            </a:r>
            <a:r>
              <a:rPr lang="en-US" sz="2000" dirty="0">
                <a:solidFill>
                  <a:srgbClr val="CC00CC"/>
                </a:solidFill>
                <a:sym typeface="Symbol"/>
              </a:rPr>
              <a:t>) </a:t>
            </a:r>
            <a:endParaRPr lang="en-US" sz="2000" dirty="0">
              <a:solidFill>
                <a:srgbClr val="000090"/>
              </a:solidFill>
              <a:sym typeface="Symbol"/>
            </a:endParaRPr>
          </a:p>
          <a:p>
            <a:pPr marL="0" lvl="1" indent="0">
              <a:buClr>
                <a:schemeClr val="accent2"/>
              </a:buClr>
              <a:buNone/>
            </a:pPr>
            <a:endParaRPr lang="en-US" sz="2400" dirty="0">
              <a:solidFill>
                <a:srgbClr val="CC00CC"/>
              </a:solidFill>
              <a:sym typeface="Symbol"/>
            </a:endParaRPr>
          </a:p>
          <a:p>
            <a:endParaRPr lang="en-US" sz="2800" dirty="0"/>
          </a:p>
          <a:p>
            <a:endParaRPr lang="en-US" sz="2800" dirty="0"/>
          </a:p>
        </p:txBody>
      </p:sp>
    </p:spTree>
    <p:extLst>
      <p:ext uri="{BB962C8B-B14F-4D97-AF65-F5344CB8AC3E}">
        <p14:creationId xmlns:p14="http://schemas.microsoft.com/office/powerpoint/2010/main" val="355052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t>
            </a:r>
          </a:p>
        </p:txBody>
      </p:sp>
      <p:sp>
        <p:nvSpPr>
          <p:cNvPr id="3" name="Content Placeholder 2"/>
          <p:cNvSpPr>
            <a:spLocks noGrp="1"/>
          </p:cNvSpPr>
          <p:nvPr>
            <p:ph idx="1"/>
          </p:nvPr>
        </p:nvSpPr>
        <p:spPr>
          <a:xfrm>
            <a:off x="544247" y="1117600"/>
            <a:ext cx="11379200" cy="2434283"/>
          </a:xfrm>
        </p:spPr>
        <p:txBody>
          <a:bodyPr/>
          <a:lstStyle/>
          <a:p>
            <a:r>
              <a:rPr lang="en-US" b="1" i="1" dirty="0">
                <a:solidFill>
                  <a:srgbClr val="FF0000"/>
                </a:solidFill>
              </a:rPr>
              <a:t>Syntax</a:t>
            </a:r>
            <a:r>
              <a:rPr lang="en-US" dirty="0"/>
              <a:t>: What sentences are allowed?</a:t>
            </a:r>
          </a:p>
          <a:p>
            <a:pPr lvl="2"/>
            <a:r>
              <a:rPr lang="en-US" sz="2000" dirty="0"/>
              <a:t>The notion of syntax is clear enough in ordinary arithmetic: “x + y = 4” is a well-formed sentence,  whereas “x4y+ =” is not.</a:t>
            </a:r>
          </a:p>
          <a:p>
            <a:r>
              <a:rPr lang="en-US" b="1" i="1" dirty="0">
                <a:solidFill>
                  <a:srgbClr val="FF0000"/>
                </a:solidFill>
              </a:rPr>
              <a:t>Semantics</a:t>
            </a:r>
            <a:r>
              <a:rPr lang="en-US" dirty="0"/>
              <a:t>: </a:t>
            </a:r>
          </a:p>
          <a:p>
            <a:pPr lvl="1"/>
            <a:r>
              <a:rPr lang="en-US" dirty="0"/>
              <a:t>What are the </a:t>
            </a:r>
            <a:r>
              <a:rPr lang="en-US" b="1" i="1" dirty="0">
                <a:solidFill>
                  <a:srgbClr val="FF0000"/>
                </a:solidFill>
              </a:rPr>
              <a:t>possible worlds</a:t>
            </a:r>
            <a:r>
              <a:rPr lang="en-US" dirty="0"/>
              <a:t>? Which sentences are</a:t>
            </a:r>
            <a:r>
              <a:rPr lang="en-US" b="1" i="1" dirty="0">
                <a:solidFill>
                  <a:srgbClr val="FF0000"/>
                </a:solidFill>
              </a:rPr>
              <a:t> true</a:t>
            </a:r>
            <a:r>
              <a:rPr lang="en-US" dirty="0"/>
              <a:t> in which worlds? (i.e., </a:t>
            </a:r>
            <a:r>
              <a:rPr lang="en-US" b="1" i="1" dirty="0">
                <a:solidFill>
                  <a:srgbClr val="0000FF"/>
                </a:solidFill>
              </a:rPr>
              <a:t>definition</a:t>
            </a:r>
            <a:r>
              <a:rPr lang="en-US" dirty="0"/>
              <a:t> of truth) </a:t>
            </a:r>
            <a:r>
              <a:rPr lang="en-US" sz="2000" dirty="0"/>
              <a:t>“x + y =4” is true in a world where x is 2 and y is 2, but false in a world where x is 1 and y is 1.</a:t>
            </a:r>
          </a:p>
          <a:p>
            <a:pPr lvl="1"/>
            <a:endParaRPr lang="en-US" dirty="0"/>
          </a:p>
        </p:txBody>
      </p:sp>
      <p:sp>
        <p:nvSpPr>
          <p:cNvPr id="4" name="TextBox 3"/>
          <p:cNvSpPr txBox="1"/>
          <p:nvPr/>
        </p:nvSpPr>
        <p:spPr>
          <a:xfrm>
            <a:off x="1836938" y="4363723"/>
            <a:ext cx="595703" cy="584776"/>
          </a:xfrm>
          <a:prstGeom prst="rect">
            <a:avLst/>
          </a:prstGeom>
          <a:noFill/>
          <a:ln>
            <a:noFill/>
          </a:ln>
        </p:spPr>
        <p:txBody>
          <a:bodyPr wrap="square" rtlCol="0">
            <a:spAutoFit/>
          </a:bodyPr>
          <a:lstStyle/>
          <a:p>
            <a:r>
              <a:rPr lang="en-US" sz="3200" dirty="0">
                <a:solidFill>
                  <a:srgbClr val="CC00CC"/>
                </a:solidFill>
                <a:sym typeface="Symbol"/>
              </a:rPr>
              <a:t></a:t>
            </a:r>
            <a:r>
              <a:rPr lang="en-US" sz="3200" baseline="-25000" dirty="0">
                <a:solidFill>
                  <a:srgbClr val="CC00CC"/>
                </a:solidFill>
              </a:rPr>
              <a:t>1</a:t>
            </a:r>
          </a:p>
        </p:txBody>
      </p:sp>
      <p:sp>
        <p:nvSpPr>
          <p:cNvPr id="5" name="TextBox 4"/>
          <p:cNvSpPr txBox="1"/>
          <p:nvPr/>
        </p:nvSpPr>
        <p:spPr>
          <a:xfrm>
            <a:off x="1025803" y="5107236"/>
            <a:ext cx="595703" cy="584776"/>
          </a:xfrm>
          <a:prstGeom prst="rect">
            <a:avLst/>
          </a:prstGeom>
          <a:noFill/>
          <a:ln>
            <a:noFill/>
          </a:ln>
        </p:spPr>
        <p:txBody>
          <a:bodyPr wrap="square" rtlCol="0">
            <a:spAutoFit/>
          </a:bodyPr>
          <a:lstStyle/>
          <a:p>
            <a:r>
              <a:rPr lang="en-US" sz="3200" dirty="0">
                <a:solidFill>
                  <a:srgbClr val="CC00CC"/>
                </a:solidFill>
                <a:sym typeface="Symbol"/>
              </a:rPr>
              <a:t></a:t>
            </a:r>
            <a:r>
              <a:rPr lang="en-US" sz="3200" baseline="-25000" dirty="0">
                <a:solidFill>
                  <a:srgbClr val="CC00CC"/>
                </a:solidFill>
                <a:sym typeface="Symbol"/>
              </a:rPr>
              <a:t>2</a:t>
            </a:r>
            <a:endParaRPr lang="en-US" sz="3200" baseline="-25000" dirty="0">
              <a:solidFill>
                <a:srgbClr val="CC00CC"/>
              </a:solidFill>
            </a:endParaRPr>
          </a:p>
        </p:txBody>
      </p:sp>
      <p:sp>
        <p:nvSpPr>
          <p:cNvPr id="6" name="TextBox 5"/>
          <p:cNvSpPr txBox="1"/>
          <p:nvPr/>
        </p:nvSpPr>
        <p:spPr>
          <a:xfrm>
            <a:off x="2141738" y="5281527"/>
            <a:ext cx="595703" cy="584776"/>
          </a:xfrm>
          <a:prstGeom prst="rect">
            <a:avLst/>
          </a:prstGeom>
          <a:noFill/>
          <a:ln>
            <a:noFill/>
          </a:ln>
        </p:spPr>
        <p:txBody>
          <a:bodyPr wrap="square" rtlCol="0">
            <a:spAutoFit/>
          </a:bodyPr>
          <a:lstStyle/>
          <a:p>
            <a:r>
              <a:rPr lang="en-US" sz="3200" dirty="0">
                <a:solidFill>
                  <a:srgbClr val="CC00CC"/>
                </a:solidFill>
                <a:sym typeface="Symbol"/>
              </a:rPr>
              <a:t></a:t>
            </a:r>
            <a:r>
              <a:rPr lang="en-US" sz="3200" baseline="-25000" dirty="0">
                <a:solidFill>
                  <a:srgbClr val="CC00CC"/>
                </a:solidFill>
                <a:sym typeface="Symbol"/>
              </a:rPr>
              <a:t>3</a:t>
            </a:r>
            <a:endParaRPr lang="en-US" sz="3200" baseline="-25000" dirty="0">
              <a:solidFill>
                <a:srgbClr val="CC00CC"/>
              </a:solidFill>
            </a:endParaRPr>
          </a:p>
        </p:txBody>
      </p:sp>
      <p:sp>
        <p:nvSpPr>
          <p:cNvPr id="7" name="TextBox 6"/>
          <p:cNvSpPr txBox="1"/>
          <p:nvPr/>
        </p:nvSpPr>
        <p:spPr>
          <a:xfrm>
            <a:off x="1245679" y="6093274"/>
            <a:ext cx="2020271" cy="523220"/>
          </a:xfrm>
          <a:prstGeom prst="rect">
            <a:avLst/>
          </a:prstGeom>
          <a:noFill/>
        </p:spPr>
        <p:txBody>
          <a:bodyPr wrap="square" rtlCol="0">
            <a:spAutoFit/>
          </a:bodyPr>
          <a:lstStyle/>
          <a:p>
            <a:r>
              <a:rPr lang="en-US" sz="2800" dirty="0" err="1">
                <a:solidFill>
                  <a:srgbClr val="CC00CC"/>
                </a:solidFill>
                <a:latin typeface="Apple Chancery"/>
                <a:cs typeface="Apple Chancery"/>
              </a:rPr>
              <a:t>Syntaxland</a:t>
            </a:r>
            <a:endParaRPr lang="en-US" sz="2800" dirty="0">
              <a:solidFill>
                <a:srgbClr val="CC00CC"/>
              </a:solidFill>
              <a:latin typeface="Apple Chancery"/>
              <a:cs typeface="Apple Chancery"/>
            </a:endParaRPr>
          </a:p>
        </p:txBody>
      </p:sp>
      <p:sp>
        <p:nvSpPr>
          <p:cNvPr id="8" name="TextBox 7"/>
          <p:cNvSpPr txBox="1"/>
          <p:nvPr/>
        </p:nvSpPr>
        <p:spPr>
          <a:xfrm>
            <a:off x="7701150" y="6146473"/>
            <a:ext cx="2404992" cy="523220"/>
          </a:xfrm>
          <a:prstGeom prst="rect">
            <a:avLst/>
          </a:prstGeom>
          <a:noFill/>
        </p:spPr>
        <p:txBody>
          <a:bodyPr wrap="none" rtlCol="0">
            <a:spAutoFit/>
          </a:bodyPr>
          <a:lstStyle/>
          <a:p>
            <a:r>
              <a:rPr lang="en-US" sz="2800" dirty="0" err="1">
                <a:solidFill>
                  <a:srgbClr val="0000FF"/>
                </a:solidFill>
                <a:latin typeface="Apple Chancery"/>
                <a:cs typeface="Apple Chancery"/>
              </a:rPr>
              <a:t>Semanticsland</a:t>
            </a:r>
            <a:endParaRPr lang="en-US" sz="2800" dirty="0">
              <a:solidFill>
                <a:srgbClr val="0000FF"/>
              </a:solidFill>
              <a:latin typeface="Apple Chancery"/>
              <a:cs typeface="Apple Chancery"/>
            </a:endParaRPr>
          </a:p>
        </p:txBody>
      </p:sp>
      <p:sp>
        <p:nvSpPr>
          <p:cNvPr id="9" name="Rectangle 8"/>
          <p:cNvSpPr/>
          <p:nvPr/>
        </p:nvSpPr>
        <p:spPr>
          <a:xfrm>
            <a:off x="5660471" y="4184558"/>
            <a:ext cx="6262976" cy="2517701"/>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6832336" y="5908977"/>
            <a:ext cx="676031" cy="630962"/>
          </a:xfrm>
          <a:prstGeom prst="rect">
            <a:avLst/>
          </a:prstGeom>
        </p:spPr>
      </p:pic>
      <p:pic>
        <p:nvPicPr>
          <p:cNvPr id="11" name="Picture 10"/>
          <p:cNvPicPr>
            <a:picLocks noChangeAspect="1"/>
          </p:cNvPicPr>
          <p:nvPr/>
        </p:nvPicPr>
        <p:blipFill>
          <a:blip r:embed="rId3"/>
          <a:stretch>
            <a:fillRect/>
          </a:stretch>
        </p:blipFill>
        <p:spPr>
          <a:xfrm>
            <a:off x="7466504" y="5119975"/>
            <a:ext cx="676031" cy="630962"/>
          </a:xfrm>
          <a:prstGeom prst="rect">
            <a:avLst/>
          </a:prstGeom>
        </p:spPr>
      </p:pic>
      <p:pic>
        <p:nvPicPr>
          <p:cNvPr id="12" name="Picture 11"/>
          <p:cNvPicPr>
            <a:picLocks noChangeAspect="1"/>
          </p:cNvPicPr>
          <p:nvPr/>
        </p:nvPicPr>
        <p:blipFill>
          <a:blip r:embed="rId3"/>
          <a:stretch>
            <a:fillRect/>
          </a:stretch>
        </p:blipFill>
        <p:spPr>
          <a:xfrm>
            <a:off x="6764862" y="4746942"/>
            <a:ext cx="676031" cy="630962"/>
          </a:xfrm>
          <a:prstGeom prst="rect">
            <a:avLst/>
          </a:prstGeom>
        </p:spPr>
      </p:pic>
      <p:pic>
        <p:nvPicPr>
          <p:cNvPr id="13" name="Picture 12"/>
          <p:cNvPicPr>
            <a:picLocks noChangeAspect="1"/>
          </p:cNvPicPr>
          <p:nvPr/>
        </p:nvPicPr>
        <p:blipFill>
          <a:blip r:embed="rId3"/>
          <a:stretch>
            <a:fillRect/>
          </a:stretch>
        </p:blipFill>
        <p:spPr>
          <a:xfrm>
            <a:off x="6019423" y="5140166"/>
            <a:ext cx="676031" cy="630962"/>
          </a:xfrm>
          <a:prstGeom prst="rect">
            <a:avLst/>
          </a:prstGeom>
        </p:spPr>
      </p:pic>
      <p:pic>
        <p:nvPicPr>
          <p:cNvPr id="14" name="Picture 13"/>
          <p:cNvPicPr>
            <a:picLocks noChangeAspect="1"/>
          </p:cNvPicPr>
          <p:nvPr/>
        </p:nvPicPr>
        <p:blipFill>
          <a:blip r:embed="rId3"/>
          <a:stretch>
            <a:fillRect/>
          </a:stretch>
        </p:blipFill>
        <p:spPr>
          <a:xfrm>
            <a:off x="5909040" y="4219806"/>
            <a:ext cx="676031" cy="630962"/>
          </a:xfrm>
          <a:prstGeom prst="rect">
            <a:avLst/>
          </a:prstGeom>
        </p:spPr>
      </p:pic>
      <p:pic>
        <p:nvPicPr>
          <p:cNvPr id="15" name="Picture 14"/>
          <p:cNvPicPr>
            <a:picLocks noChangeAspect="1"/>
          </p:cNvPicPr>
          <p:nvPr/>
        </p:nvPicPr>
        <p:blipFill>
          <a:blip r:embed="rId3"/>
          <a:stretch>
            <a:fillRect/>
          </a:stretch>
        </p:blipFill>
        <p:spPr>
          <a:xfrm>
            <a:off x="7484845" y="4262741"/>
            <a:ext cx="676031" cy="630962"/>
          </a:xfrm>
          <a:prstGeom prst="rect">
            <a:avLst/>
          </a:prstGeom>
        </p:spPr>
      </p:pic>
      <p:pic>
        <p:nvPicPr>
          <p:cNvPr id="16" name="Picture 15"/>
          <p:cNvPicPr>
            <a:picLocks noChangeAspect="1"/>
          </p:cNvPicPr>
          <p:nvPr/>
        </p:nvPicPr>
        <p:blipFill>
          <a:blip r:embed="rId3"/>
          <a:stretch>
            <a:fillRect/>
          </a:stretch>
        </p:blipFill>
        <p:spPr>
          <a:xfrm>
            <a:off x="8403693" y="5334649"/>
            <a:ext cx="676031" cy="630962"/>
          </a:xfrm>
          <a:prstGeom prst="rect">
            <a:avLst/>
          </a:prstGeom>
        </p:spPr>
      </p:pic>
      <p:pic>
        <p:nvPicPr>
          <p:cNvPr id="17" name="Picture 16"/>
          <p:cNvPicPr>
            <a:picLocks noChangeAspect="1"/>
          </p:cNvPicPr>
          <p:nvPr/>
        </p:nvPicPr>
        <p:blipFill>
          <a:blip r:embed="rId3"/>
          <a:stretch>
            <a:fillRect/>
          </a:stretch>
        </p:blipFill>
        <p:spPr>
          <a:xfrm>
            <a:off x="8227615" y="4458075"/>
            <a:ext cx="676031" cy="630962"/>
          </a:xfrm>
          <a:prstGeom prst="rect">
            <a:avLst/>
          </a:prstGeom>
        </p:spPr>
      </p:pic>
      <p:pic>
        <p:nvPicPr>
          <p:cNvPr id="18" name="Picture 17"/>
          <p:cNvPicPr>
            <a:picLocks noChangeAspect="1"/>
          </p:cNvPicPr>
          <p:nvPr/>
        </p:nvPicPr>
        <p:blipFill>
          <a:blip r:embed="rId3"/>
          <a:stretch>
            <a:fillRect/>
          </a:stretch>
        </p:blipFill>
        <p:spPr>
          <a:xfrm>
            <a:off x="9299752" y="5332946"/>
            <a:ext cx="676031" cy="630962"/>
          </a:xfrm>
          <a:prstGeom prst="rect">
            <a:avLst/>
          </a:prstGeom>
        </p:spPr>
      </p:pic>
      <p:pic>
        <p:nvPicPr>
          <p:cNvPr id="19" name="Picture 18"/>
          <p:cNvPicPr>
            <a:picLocks noChangeAspect="1"/>
          </p:cNvPicPr>
          <p:nvPr/>
        </p:nvPicPr>
        <p:blipFill>
          <a:blip r:embed="rId3"/>
          <a:stretch>
            <a:fillRect/>
          </a:stretch>
        </p:blipFill>
        <p:spPr>
          <a:xfrm>
            <a:off x="8948487" y="4456372"/>
            <a:ext cx="676031" cy="630962"/>
          </a:xfrm>
          <a:prstGeom prst="rect">
            <a:avLst/>
          </a:prstGeom>
        </p:spPr>
      </p:pic>
      <p:pic>
        <p:nvPicPr>
          <p:cNvPr id="20" name="Picture 19"/>
          <p:cNvPicPr>
            <a:picLocks noChangeAspect="1"/>
          </p:cNvPicPr>
          <p:nvPr/>
        </p:nvPicPr>
        <p:blipFill>
          <a:blip r:embed="rId3"/>
          <a:stretch>
            <a:fillRect/>
          </a:stretch>
        </p:blipFill>
        <p:spPr>
          <a:xfrm>
            <a:off x="10371001" y="4959061"/>
            <a:ext cx="676031" cy="630962"/>
          </a:xfrm>
          <a:prstGeom prst="rect">
            <a:avLst/>
          </a:prstGeom>
        </p:spPr>
      </p:pic>
      <p:pic>
        <p:nvPicPr>
          <p:cNvPr id="21" name="Picture 20"/>
          <p:cNvPicPr>
            <a:picLocks noChangeAspect="1"/>
          </p:cNvPicPr>
          <p:nvPr/>
        </p:nvPicPr>
        <p:blipFill>
          <a:blip r:embed="rId3"/>
          <a:stretch>
            <a:fillRect/>
          </a:stretch>
        </p:blipFill>
        <p:spPr>
          <a:xfrm>
            <a:off x="10435807" y="5899611"/>
            <a:ext cx="676031" cy="630962"/>
          </a:xfrm>
          <a:prstGeom prst="rect">
            <a:avLst/>
          </a:prstGeom>
        </p:spPr>
      </p:pic>
      <p:pic>
        <p:nvPicPr>
          <p:cNvPr id="22" name="Picture 21"/>
          <p:cNvPicPr>
            <a:picLocks noChangeAspect="1"/>
          </p:cNvPicPr>
          <p:nvPr/>
        </p:nvPicPr>
        <p:blipFill>
          <a:blip r:embed="rId3"/>
          <a:stretch>
            <a:fillRect/>
          </a:stretch>
        </p:blipFill>
        <p:spPr>
          <a:xfrm>
            <a:off x="10916684" y="4278674"/>
            <a:ext cx="676031" cy="630962"/>
          </a:xfrm>
          <a:prstGeom prst="rect">
            <a:avLst/>
          </a:prstGeom>
        </p:spPr>
      </p:pic>
      <p:sp>
        <p:nvSpPr>
          <p:cNvPr id="23" name="Oval 22"/>
          <p:cNvSpPr/>
          <p:nvPr/>
        </p:nvSpPr>
        <p:spPr>
          <a:xfrm>
            <a:off x="1749343" y="4385616"/>
            <a:ext cx="722651" cy="72265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025058" y="5130033"/>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819929" y="5880080"/>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778093" y="4732598"/>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899553" y="4212644"/>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960449" y="5150604"/>
            <a:ext cx="722651" cy="722651"/>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0444659" y="5889044"/>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10372941" y="4935797"/>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9300165" y="5327256"/>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8421623" y="5330244"/>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7468376" y="5109115"/>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8950541" y="4439750"/>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8236353" y="4442738"/>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492283" y="4251491"/>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2069073" y="5303004"/>
            <a:ext cx="722651" cy="722651"/>
          </a:xfrm>
          <a:prstGeom prst="ellipse">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0928753" y="4266432"/>
            <a:ext cx="668589" cy="668589"/>
          </a:xfrm>
          <a:prstGeom prst="ellipse">
            <a:avLst/>
          </a:prstGeom>
          <a:solidFill>
            <a:schemeClr val="tx1">
              <a:alpha val="54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3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3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3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2"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2"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2"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2"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2"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2"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2"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2"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par>
                                <p:cTn id="83" presetID="1" presetClass="entr" presetSubtype="0" fill="hold" grpId="2"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2" nodeType="with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3" nodeType="clickEffect">
                                  <p:stCondLst>
                                    <p:cond delay="0"/>
                                  </p:stCondLst>
                                  <p:childTnLst>
                                    <p:set>
                                      <p:cBhvr>
                                        <p:cTn id="90" dur="1" fill="hold">
                                          <p:stCondLst>
                                            <p:cond delay="0"/>
                                          </p:stCondLst>
                                        </p:cTn>
                                        <p:tgtEl>
                                          <p:spTgt spid="28"/>
                                        </p:tgtEl>
                                        <p:attrNameLst>
                                          <p:attrName>style.visibility</p:attrName>
                                        </p:attrNameLst>
                                      </p:cBhvr>
                                      <p:to>
                                        <p:strVal val="hidden"/>
                                      </p:to>
                                    </p:set>
                                  </p:childTnLst>
                                </p:cTn>
                              </p:par>
                              <p:par>
                                <p:cTn id="91" presetID="1" presetClass="exit" presetSubtype="0" fill="hold" grpId="3" nodeType="withEffect">
                                  <p:stCondLst>
                                    <p:cond delay="0"/>
                                  </p:stCondLst>
                                  <p:childTnLst>
                                    <p:set>
                                      <p:cBhvr>
                                        <p:cTn id="92" dur="1" fill="hold">
                                          <p:stCondLst>
                                            <p:cond delay="0"/>
                                          </p:stCondLst>
                                        </p:cTn>
                                        <p:tgtEl>
                                          <p:spTgt spid="27"/>
                                        </p:tgtEl>
                                        <p:attrNameLst>
                                          <p:attrName>style.visibility</p:attrName>
                                        </p:attrNameLst>
                                      </p:cBhvr>
                                      <p:to>
                                        <p:strVal val="hidden"/>
                                      </p:to>
                                    </p:set>
                                  </p:childTnLst>
                                </p:cTn>
                              </p:par>
                              <p:par>
                                <p:cTn id="93" presetID="1" presetClass="exit" presetSubtype="0" fill="hold" grpId="3" nodeType="withEffect">
                                  <p:stCondLst>
                                    <p:cond delay="0"/>
                                  </p:stCondLst>
                                  <p:childTnLst>
                                    <p:set>
                                      <p:cBhvr>
                                        <p:cTn id="94" dur="1" fill="hold">
                                          <p:stCondLst>
                                            <p:cond delay="0"/>
                                          </p:stCondLst>
                                        </p:cTn>
                                        <p:tgtEl>
                                          <p:spTgt spid="36"/>
                                        </p:tgtEl>
                                        <p:attrNameLst>
                                          <p:attrName>style.visibility</p:attrName>
                                        </p:attrNameLst>
                                      </p:cBhvr>
                                      <p:to>
                                        <p:strVal val="hidden"/>
                                      </p:to>
                                    </p:set>
                                  </p:childTnLst>
                                </p:cTn>
                              </p:par>
                              <p:par>
                                <p:cTn id="95" presetID="1" presetClass="exit" presetSubtype="0" fill="hold" grpId="3" nodeType="withEffect">
                                  <p:stCondLst>
                                    <p:cond delay="0"/>
                                  </p:stCondLst>
                                  <p:childTnLst>
                                    <p:set>
                                      <p:cBhvr>
                                        <p:cTn id="96" dur="1" fill="hold">
                                          <p:stCondLst>
                                            <p:cond delay="0"/>
                                          </p:stCondLst>
                                        </p:cTn>
                                        <p:tgtEl>
                                          <p:spTgt spid="35"/>
                                        </p:tgtEl>
                                        <p:attrNameLst>
                                          <p:attrName>style.visibility</p:attrName>
                                        </p:attrNameLst>
                                      </p:cBhvr>
                                      <p:to>
                                        <p:strVal val="hidden"/>
                                      </p:to>
                                    </p:set>
                                  </p:childTnLst>
                                </p:cTn>
                              </p:par>
                              <p:par>
                                <p:cTn id="97" presetID="1" presetClass="exit" presetSubtype="0" fill="hold" grpId="3" nodeType="with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3" nodeType="withEffect">
                                  <p:stCondLst>
                                    <p:cond delay="0"/>
                                  </p:stCondLst>
                                  <p:childTnLst>
                                    <p:set>
                                      <p:cBhvr>
                                        <p:cTn id="100" dur="1" fill="hold">
                                          <p:stCondLst>
                                            <p:cond delay="0"/>
                                          </p:stCondLst>
                                        </p:cTn>
                                        <p:tgtEl>
                                          <p:spTgt spid="26"/>
                                        </p:tgtEl>
                                        <p:attrNameLst>
                                          <p:attrName>style.visibility</p:attrName>
                                        </p:attrNameLst>
                                      </p:cBhvr>
                                      <p:to>
                                        <p:strVal val="hidden"/>
                                      </p:to>
                                    </p:set>
                                  </p:childTnLst>
                                </p:cTn>
                              </p:par>
                              <p:par>
                                <p:cTn id="101" presetID="1" presetClass="exit" presetSubtype="0" fill="hold" grpId="3" nodeType="withEffect">
                                  <p:stCondLst>
                                    <p:cond delay="0"/>
                                  </p:stCondLst>
                                  <p:childTnLst>
                                    <p:set>
                                      <p:cBhvr>
                                        <p:cTn id="102" dur="1" fill="hold">
                                          <p:stCondLst>
                                            <p:cond delay="0"/>
                                          </p:stCondLst>
                                        </p:cTn>
                                        <p:tgtEl>
                                          <p:spTgt spid="24"/>
                                        </p:tgtEl>
                                        <p:attrNameLst>
                                          <p:attrName>style.visibility</p:attrName>
                                        </p:attrNameLst>
                                      </p:cBhvr>
                                      <p:to>
                                        <p:strVal val="hidden"/>
                                      </p:to>
                                    </p:set>
                                  </p:childTnLst>
                                </p:cTn>
                              </p:par>
                              <p:par>
                                <p:cTn id="103" presetID="1" presetClass="exit" presetSubtype="0" fill="hold" grpId="3" nodeType="withEffect">
                                  <p:stCondLst>
                                    <p:cond delay="0"/>
                                  </p:stCondLst>
                                  <p:childTnLst>
                                    <p:set>
                                      <p:cBhvr>
                                        <p:cTn id="104" dur="1" fill="hold">
                                          <p:stCondLst>
                                            <p:cond delay="0"/>
                                          </p:stCondLst>
                                        </p:cTn>
                                        <p:tgtEl>
                                          <p:spTgt spid="25"/>
                                        </p:tgtEl>
                                        <p:attrNameLst>
                                          <p:attrName>style.visibility</p:attrName>
                                        </p:attrNameLst>
                                      </p:cBhvr>
                                      <p:to>
                                        <p:strVal val="hidden"/>
                                      </p:to>
                                    </p:set>
                                  </p:childTnLst>
                                </p:cTn>
                              </p:par>
                              <p:par>
                                <p:cTn id="105" presetID="1" presetClass="exit" presetSubtype="0" fill="hold" grpId="3" nodeType="withEffect">
                                  <p:stCondLst>
                                    <p:cond delay="0"/>
                                  </p:stCondLst>
                                  <p:childTnLst>
                                    <p:set>
                                      <p:cBhvr>
                                        <p:cTn id="106" dur="1" fill="hold">
                                          <p:stCondLst>
                                            <p:cond delay="0"/>
                                          </p:stCondLst>
                                        </p:cTn>
                                        <p:tgtEl>
                                          <p:spTgt spid="33"/>
                                        </p:tgtEl>
                                        <p:attrNameLst>
                                          <p:attrName>style.visibility</p:attrName>
                                        </p:attrNameLst>
                                      </p:cBhvr>
                                      <p:to>
                                        <p:strVal val="hidden"/>
                                      </p:to>
                                    </p:set>
                                  </p:childTnLst>
                                </p:cTn>
                              </p:par>
                              <p:par>
                                <p:cTn id="107" presetID="1" presetClass="exit" presetSubtype="0" fill="hold" grpId="3" nodeType="withEffect">
                                  <p:stCondLst>
                                    <p:cond delay="0"/>
                                  </p:stCondLst>
                                  <p:childTnLst>
                                    <p:set>
                                      <p:cBhvr>
                                        <p:cTn id="108" dur="1" fill="hold">
                                          <p:stCondLst>
                                            <p:cond delay="0"/>
                                          </p:stCondLst>
                                        </p:cTn>
                                        <p:tgtEl>
                                          <p:spTgt spid="32"/>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31"/>
                                        </p:tgtEl>
                                        <p:attrNameLst>
                                          <p:attrName>style.visibility</p:attrName>
                                        </p:attrNameLst>
                                      </p:cBhvr>
                                      <p:to>
                                        <p:strVal val="hidden"/>
                                      </p:to>
                                    </p:set>
                                  </p:childTnLst>
                                </p:cTn>
                              </p:par>
                              <p:par>
                                <p:cTn id="111" presetID="1" presetClass="exit" presetSubtype="0" fill="hold" grpId="3" nodeType="withEffect">
                                  <p:stCondLst>
                                    <p:cond delay="0"/>
                                  </p:stCondLst>
                                  <p:childTnLst>
                                    <p:set>
                                      <p:cBhvr>
                                        <p:cTn id="112" dur="1" fill="hold">
                                          <p:stCondLst>
                                            <p:cond delay="0"/>
                                          </p:stCondLst>
                                        </p:cTn>
                                        <p:tgtEl>
                                          <p:spTgt spid="30"/>
                                        </p:tgtEl>
                                        <p:attrNameLst>
                                          <p:attrName>style.visibility</p:attrName>
                                        </p:attrNameLst>
                                      </p:cBhvr>
                                      <p:to>
                                        <p:strVal val="hidden"/>
                                      </p:to>
                                    </p:set>
                                  </p:childTnLst>
                                </p:cTn>
                              </p:par>
                              <p:par>
                                <p:cTn id="113" presetID="1" presetClass="exit" presetSubtype="0" fill="hold" grpId="3" nodeType="withEffect">
                                  <p:stCondLst>
                                    <p:cond delay="0"/>
                                  </p:stCondLst>
                                  <p:childTnLst>
                                    <p:set>
                                      <p:cBhvr>
                                        <p:cTn id="114" dur="1" fill="hold">
                                          <p:stCondLst>
                                            <p:cond delay="0"/>
                                          </p:stCondLst>
                                        </p:cTn>
                                        <p:tgtEl>
                                          <p:spTgt spid="29"/>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par>
                                <p:cTn id="117" presetID="1" presetClass="exit" presetSubtype="0" fill="hold" grpId="1" nodeType="withEffect">
                                  <p:stCondLst>
                                    <p:cond delay="0"/>
                                  </p:stCondLst>
                                  <p:childTnLst>
                                    <p:set>
                                      <p:cBhvr>
                                        <p:cTn id="118" dur="1" fill="hold">
                                          <p:stCondLst>
                                            <p:cond delay="0"/>
                                          </p:stCondLst>
                                        </p:cTn>
                                        <p:tgtEl>
                                          <p:spTgt spid="38"/>
                                        </p:tgtEl>
                                        <p:attrNameLst>
                                          <p:attrName>style.visibility</p:attrName>
                                        </p:attrNameLst>
                                      </p:cBhvr>
                                      <p:to>
                                        <p:strVal val="hidden"/>
                                      </p:to>
                                    </p:set>
                                  </p:childTnLst>
                                </p:cTn>
                              </p:par>
                              <p:par>
                                <p:cTn id="119" presetID="1" presetClass="entr" presetSubtype="0" fill="hold" grpId="2" nodeType="withEffect">
                                  <p:stCondLst>
                                    <p:cond delay="0"/>
                                  </p:stCondLst>
                                  <p:childTnLst>
                                    <p:set>
                                      <p:cBhvr>
                                        <p:cTn id="120" dur="1" fill="hold">
                                          <p:stCondLst>
                                            <p:cond delay="0"/>
                                          </p:stCondLst>
                                        </p:cTn>
                                        <p:tgtEl>
                                          <p:spTgt spid="38"/>
                                        </p:tgtEl>
                                        <p:attrNameLst>
                                          <p:attrName>style.visibility</p:attrName>
                                        </p:attrNameLst>
                                      </p:cBhvr>
                                      <p:to>
                                        <p:strVal val="visible"/>
                                      </p:to>
                                    </p:set>
                                  </p:childTnLst>
                                </p:cTn>
                              </p:par>
                              <p:par>
                                <p:cTn id="121" presetID="1" presetClass="exit" presetSubtype="0" fill="hold" grpId="3" nodeType="withEffect">
                                  <p:stCondLst>
                                    <p:cond delay="0"/>
                                  </p:stCondLst>
                                  <p:childTnLst>
                                    <p:set>
                                      <p:cBhvr>
                                        <p:cTn id="122" dur="1" fill="hold">
                                          <p:stCondLst>
                                            <p:cond delay="0"/>
                                          </p:stCondLst>
                                        </p:cTn>
                                        <p:tgtEl>
                                          <p:spTgt spid="38"/>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4" nodeType="clickEffect">
                                  <p:stCondLst>
                                    <p:cond delay="0"/>
                                  </p:stCondLst>
                                  <p:childTnLst>
                                    <p:set>
                                      <p:cBhvr>
                                        <p:cTn id="126" dur="1" fill="hold">
                                          <p:stCondLst>
                                            <p:cond delay="0"/>
                                          </p:stCondLst>
                                        </p:cTn>
                                        <p:tgtEl>
                                          <p:spTgt spid="37"/>
                                        </p:tgtEl>
                                        <p:attrNameLst>
                                          <p:attrName>style.visibility</p:attrName>
                                        </p:attrNameLst>
                                      </p:cBhvr>
                                      <p:to>
                                        <p:strVal val="visible"/>
                                      </p:to>
                                    </p:set>
                                  </p:childTnLst>
                                </p:cTn>
                              </p:par>
                              <p:par>
                                <p:cTn id="127" presetID="1" presetClass="entr" presetSubtype="0" fill="hold" grpId="4" nodeType="withEffect">
                                  <p:stCondLst>
                                    <p:cond delay="0"/>
                                  </p:stCondLst>
                                  <p:childTnLst>
                                    <p:set>
                                      <p:cBhvr>
                                        <p:cTn id="128" dur="1" fill="hold">
                                          <p:stCondLst>
                                            <p:cond delay="0"/>
                                          </p:stCondLst>
                                        </p:cTn>
                                        <p:tgtEl>
                                          <p:spTgt spid="38"/>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5" nodeType="clickEffect">
                                  <p:stCondLst>
                                    <p:cond delay="0"/>
                                  </p:stCondLst>
                                  <p:childTnLst>
                                    <p:set>
                                      <p:cBhvr>
                                        <p:cTn id="132" dur="1" fill="hold">
                                          <p:stCondLst>
                                            <p:cond delay="0"/>
                                          </p:stCondLst>
                                        </p:cTn>
                                        <p:tgtEl>
                                          <p:spTgt spid="37"/>
                                        </p:tgtEl>
                                        <p:attrNameLst>
                                          <p:attrName>style.visibility</p:attrName>
                                        </p:attrNameLst>
                                      </p:cBhvr>
                                      <p:to>
                                        <p:strVal val="hidden"/>
                                      </p:to>
                                    </p:set>
                                  </p:childTnLst>
                                </p:cTn>
                              </p:par>
                              <p:par>
                                <p:cTn id="133" presetID="1" presetClass="exit" presetSubtype="0" fill="hold" grpId="5" nodeType="withEffect">
                                  <p:stCondLst>
                                    <p:cond delay="0"/>
                                  </p:stCondLst>
                                  <p:childTnLst>
                                    <p:set>
                                      <p:cBhvr>
                                        <p:cTn id="134"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4" grpId="2" animBg="1"/>
      <p:bldP spid="24" grpId="3"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2" animBg="1"/>
      <p:bldP spid="28" grpId="3" animBg="1"/>
      <p:bldP spid="29" grpId="0" animBg="1"/>
      <p:bldP spid="29" grpId="1" animBg="1"/>
      <p:bldP spid="29" grpId="2" animBg="1"/>
      <p:bldP spid="29" grpId="3"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2" grpId="2" animBg="1"/>
      <p:bldP spid="32" grpId="3" animBg="1"/>
      <p:bldP spid="33" grpId="0" animBg="1"/>
      <p:bldP spid="33" grpId="1" animBg="1"/>
      <p:bldP spid="33" grpId="2" animBg="1"/>
      <p:bldP spid="33" grpId="3" animBg="1"/>
      <p:bldP spid="34" grpId="0" animBg="1"/>
      <p:bldP spid="34" grpId="1" animBg="1"/>
      <p:bldP spid="34" grpId="2" animBg="1"/>
      <p:bldP spid="34" grpId="3" animBg="1"/>
      <p:bldP spid="35" grpId="0" animBg="1"/>
      <p:bldP spid="35" grpId="1" animBg="1"/>
      <p:bldP spid="35" grpId="2" animBg="1"/>
      <p:bldP spid="35" grpId="3" animBg="1"/>
      <p:bldP spid="36" grpId="0" animBg="1"/>
      <p:bldP spid="36" grpId="1" animBg="1"/>
      <p:bldP spid="36" grpId="2" animBg="1"/>
      <p:bldP spid="36" grpId="3" animBg="1"/>
      <p:bldP spid="37" grpId="4" animBg="1"/>
      <p:bldP spid="37" grpId="5" animBg="1"/>
      <p:bldP spid="38" grpId="0" animBg="1"/>
      <p:bldP spid="38" grpId="1" animBg="1"/>
      <p:bldP spid="38" grpId="2" animBg="1"/>
      <p:bldP spid="38" grpId="3" animBg="1"/>
      <p:bldP spid="38" grpId="4" animBg="1"/>
      <p:bldP spid="38" grpId="5"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Entailment</a:t>
            </a:r>
          </a:p>
        </p:txBody>
      </p:sp>
      <p:sp>
        <p:nvSpPr>
          <p:cNvPr id="3" name="Content Placeholder 2"/>
          <p:cNvSpPr>
            <a:spLocks noGrp="1"/>
          </p:cNvSpPr>
          <p:nvPr>
            <p:ph idx="1"/>
          </p:nvPr>
        </p:nvSpPr>
        <p:spPr>
          <a:xfrm>
            <a:off x="544247" y="1117600"/>
            <a:ext cx="11379200" cy="4953000"/>
          </a:xfrm>
        </p:spPr>
        <p:txBody>
          <a:bodyPr/>
          <a:lstStyle/>
          <a:p>
            <a:r>
              <a:rPr lang="en-US" dirty="0"/>
              <a:t>The idea that a sentence follows logically from another sentence</a:t>
            </a:r>
          </a:p>
          <a:p>
            <a:r>
              <a:rPr lang="en-US" b="1" i="1" dirty="0">
                <a:solidFill>
                  <a:srgbClr val="FF0000"/>
                </a:solidFill>
              </a:rPr>
              <a:t>Entailment</a:t>
            </a:r>
            <a:r>
              <a:rPr lang="en-US" dirty="0"/>
              <a:t>: </a:t>
            </a:r>
            <a:r>
              <a:rPr lang="en-US" dirty="0">
                <a:solidFill>
                  <a:srgbClr val="CC00CC"/>
                </a:solidFill>
                <a:sym typeface="Symbol"/>
              </a:rPr>
              <a:t> </a:t>
            </a:r>
            <a:r>
              <a:rPr lang="en-US" spc="-360" dirty="0">
                <a:solidFill>
                  <a:srgbClr val="CC00CC"/>
                </a:solidFill>
                <a:sym typeface="Symbol"/>
              </a:rPr>
              <a:t>|</a:t>
            </a:r>
            <a:r>
              <a:rPr lang="en-US" dirty="0">
                <a:solidFill>
                  <a:srgbClr val="CC00CC"/>
                </a:solidFill>
                <a:sym typeface="Symbol"/>
              </a:rPr>
              <a:t>= </a:t>
            </a:r>
            <a:r>
              <a:rPr lang="en-US" dirty="0"/>
              <a:t> (“</a:t>
            </a:r>
            <a:r>
              <a:rPr lang="en-US" dirty="0">
                <a:solidFill>
                  <a:srgbClr val="CC00CC"/>
                </a:solidFill>
                <a:sym typeface="Symbol"/>
              </a:rPr>
              <a:t></a:t>
            </a:r>
            <a:r>
              <a:rPr lang="en-US" dirty="0"/>
              <a:t> </a:t>
            </a:r>
            <a:r>
              <a:rPr lang="en-US" dirty="0">
                <a:solidFill>
                  <a:srgbClr val="0000FF"/>
                </a:solidFill>
              </a:rPr>
              <a:t>entails</a:t>
            </a:r>
            <a:r>
              <a:rPr lang="en-US" dirty="0"/>
              <a:t> </a:t>
            </a:r>
            <a:r>
              <a:rPr lang="en-US" dirty="0">
                <a:solidFill>
                  <a:srgbClr val="CC00CC"/>
                </a:solidFill>
                <a:sym typeface="Symbol"/>
              </a:rPr>
              <a:t></a:t>
            </a:r>
            <a:r>
              <a:rPr lang="en-US" dirty="0">
                <a:solidFill>
                  <a:srgbClr val="000090"/>
                </a:solidFill>
                <a:sym typeface="Symbol"/>
              </a:rPr>
              <a:t>” or “</a:t>
            </a:r>
            <a:r>
              <a:rPr lang="en-US" dirty="0">
                <a:solidFill>
                  <a:srgbClr val="CC00CC"/>
                </a:solidFill>
                <a:sym typeface="Symbol"/>
              </a:rPr>
              <a:t></a:t>
            </a:r>
            <a:r>
              <a:rPr lang="en-US" dirty="0">
                <a:solidFill>
                  <a:srgbClr val="000090"/>
                </a:solidFill>
                <a:sym typeface="Symbol"/>
              </a:rPr>
              <a:t> </a:t>
            </a:r>
            <a:r>
              <a:rPr lang="en-US" dirty="0">
                <a:solidFill>
                  <a:srgbClr val="0000FF"/>
                </a:solidFill>
                <a:sym typeface="Symbol"/>
              </a:rPr>
              <a:t>follows from </a:t>
            </a:r>
            <a:r>
              <a:rPr lang="en-US" dirty="0">
                <a:solidFill>
                  <a:srgbClr val="CC00CC"/>
                </a:solidFill>
                <a:sym typeface="Symbol"/>
              </a:rPr>
              <a:t></a:t>
            </a:r>
            <a:r>
              <a:rPr lang="en-US" dirty="0">
                <a:solidFill>
                  <a:srgbClr val="000090"/>
                </a:solidFill>
                <a:sym typeface="Symbol"/>
              </a:rPr>
              <a:t>”</a:t>
            </a:r>
            <a:r>
              <a:rPr lang="en-US" dirty="0"/>
              <a:t>) </a:t>
            </a:r>
            <a:r>
              <a:rPr lang="en-US" dirty="0" err="1"/>
              <a:t>iff</a:t>
            </a:r>
            <a:r>
              <a:rPr lang="en-US" dirty="0"/>
              <a:t> in every world where </a:t>
            </a:r>
            <a:r>
              <a:rPr lang="en-US" dirty="0">
                <a:solidFill>
                  <a:srgbClr val="CC00CC"/>
                </a:solidFill>
                <a:sym typeface="Symbol"/>
              </a:rPr>
              <a:t></a:t>
            </a:r>
            <a:r>
              <a:rPr lang="en-US" dirty="0"/>
              <a:t> is true, </a:t>
            </a:r>
            <a:r>
              <a:rPr lang="en-US" dirty="0">
                <a:solidFill>
                  <a:srgbClr val="CC00CC"/>
                </a:solidFill>
                <a:sym typeface="Symbol"/>
              </a:rPr>
              <a:t></a:t>
            </a:r>
            <a:r>
              <a:rPr lang="en-US" dirty="0"/>
              <a:t> is also true</a:t>
            </a:r>
          </a:p>
          <a:p>
            <a:r>
              <a:rPr lang="en-US" dirty="0"/>
              <a:t>If a sentence </a:t>
            </a:r>
            <a:r>
              <a:rPr lang="el-GR" dirty="0"/>
              <a:t>α </a:t>
            </a:r>
            <a:r>
              <a:rPr lang="en-US" dirty="0"/>
              <a:t>is true in model m, we say that m </a:t>
            </a:r>
            <a:r>
              <a:rPr lang="en-US" dirty="0">
                <a:solidFill>
                  <a:srgbClr val="FF0000"/>
                </a:solidFill>
              </a:rPr>
              <a:t>satisfies</a:t>
            </a:r>
            <a:r>
              <a:rPr lang="en-US" dirty="0"/>
              <a:t> </a:t>
            </a:r>
            <a:r>
              <a:rPr lang="el-GR" dirty="0"/>
              <a:t>α </a:t>
            </a:r>
            <a:r>
              <a:rPr lang="en-US" dirty="0"/>
              <a:t>or sometimes </a:t>
            </a:r>
            <a:r>
              <a:rPr lang="en-US" dirty="0">
                <a:solidFill>
                  <a:srgbClr val="FF0000"/>
                </a:solidFill>
              </a:rPr>
              <a:t>m is a model of </a:t>
            </a:r>
            <a:r>
              <a:rPr lang="el-GR" dirty="0">
                <a:solidFill>
                  <a:srgbClr val="FF0000"/>
                </a:solidFill>
              </a:rPr>
              <a:t>α</a:t>
            </a:r>
            <a:r>
              <a:rPr lang="el-GR" dirty="0"/>
              <a:t>. </a:t>
            </a:r>
            <a:r>
              <a:rPr lang="en-US" dirty="0"/>
              <a:t>We use the notation </a:t>
            </a:r>
            <a:r>
              <a:rPr lang="en-US" dirty="0">
                <a:solidFill>
                  <a:srgbClr val="FF0000"/>
                </a:solidFill>
              </a:rPr>
              <a:t>M(</a:t>
            </a:r>
            <a:r>
              <a:rPr lang="el-GR" dirty="0">
                <a:solidFill>
                  <a:srgbClr val="FF0000"/>
                </a:solidFill>
              </a:rPr>
              <a:t>α)</a:t>
            </a:r>
            <a:r>
              <a:rPr lang="el-GR" dirty="0"/>
              <a:t> </a:t>
            </a:r>
            <a:r>
              <a:rPr lang="en-US" dirty="0"/>
              <a:t>to mean the set of all models of </a:t>
            </a:r>
            <a:r>
              <a:rPr lang="el-GR" dirty="0"/>
              <a:t>α.</a:t>
            </a:r>
            <a:endParaRPr lang="en-US" dirty="0"/>
          </a:p>
          <a:p>
            <a:pPr marL="0" indent="0">
              <a:buNone/>
            </a:pPr>
            <a:endParaRPr lang="en-US" dirty="0"/>
          </a:p>
          <a:p>
            <a:r>
              <a:rPr lang="en-US" dirty="0"/>
              <a:t>x + y =4    </a:t>
            </a:r>
          </a:p>
          <a:p>
            <a:pPr lvl="1"/>
            <a:r>
              <a:rPr lang="en-US" dirty="0"/>
              <a:t>If we are talking about Men and Women in this game, then all possible assignments of real numbers to the variables x and y where total is 4</a:t>
            </a:r>
          </a:p>
          <a:p>
            <a:endParaRPr lang="el-GR" dirty="0"/>
          </a:p>
          <a:p>
            <a:endParaRPr lang="en-US" dirty="0"/>
          </a:p>
          <a:p>
            <a:pPr lvl="1"/>
            <a:endParaRPr lang="en-US" dirty="0"/>
          </a:p>
        </p:txBody>
      </p:sp>
      <p:sp>
        <p:nvSpPr>
          <p:cNvPr id="39" name="Rectangle 38">
            <a:extLst>
              <a:ext uri="{FF2B5EF4-FFF2-40B4-BE49-F238E27FC236}">
                <a16:creationId xmlns:a16="http://schemas.microsoft.com/office/drawing/2014/main" id="{CEE506B1-C182-F243-8536-D49CAC32D0A3}"/>
              </a:ext>
            </a:extLst>
          </p:cNvPr>
          <p:cNvSpPr/>
          <p:nvPr/>
        </p:nvSpPr>
        <p:spPr>
          <a:xfrm>
            <a:off x="3218055" y="4387875"/>
            <a:ext cx="4960745" cy="400110"/>
          </a:xfrm>
          <a:prstGeom prst="rect">
            <a:avLst/>
          </a:prstGeom>
        </p:spPr>
        <p:txBody>
          <a:bodyPr wrap="square">
            <a:spAutoFit/>
          </a:bodyPr>
          <a:lstStyle/>
          <a:p>
            <a:pPr lvl="1"/>
            <a:r>
              <a:rPr lang="en-US" sz="2000" dirty="0"/>
              <a:t> </a:t>
            </a:r>
            <a:r>
              <a:rPr lang="en-US" sz="2000" dirty="0">
                <a:solidFill>
                  <a:srgbClr val="FF0000"/>
                </a:solidFill>
              </a:rPr>
              <a:t>term “model” </a:t>
            </a:r>
            <a:r>
              <a:rPr lang="en-US" sz="2000" dirty="0">
                <a:solidFill>
                  <a:srgbClr val="FF0000"/>
                </a:solidFill>
                <a:sym typeface="Wingdings" pitchFamily="2" charset="2"/>
              </a:rPr>
              <a:t> </a:t>
            </a:r>
            <a:r>
              <a:rPr lang="en-US" sz="2000" dirty="0">
                <a:solidFill>
                  <a:srgbClr val="FF0000"/>
                </a:solidFill>
              </a:rPr>
              <a:t>“possible world”</a:t>
            </a:r>
          </a:p>
        </p:txBody>
      </p:sp>
    </p:spTree>
    <p:extLst>
      <p:ext uri="{BB962C8B-B14F-4D97-AF65-F5344CB8AC3E}">
        <p14:creationId xmlns:p14="http://schemas.microsoft.com/office/powerpoint/2010/main" val="24497948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1 -- introduction - print</Template>
  <TotalTime>60839</TotalTime>
  <Words>3953</Words>
  <Application>Microsoft Macintosh PowerPoint</Application>
  <PresentationFormat>Widescreen</PresentationFormat>
  <Paragraphs>480</Paragraphs>
  <Slides>73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Apple Chancery</vt:lpstr>
      <vt:lpstr>Arial</vt:lpstr>
      <vt:lpstr>Calibri</vt:lpstr>
      <vt:lpstr>Helvetica</vt:lpstr>
      <vt:lpstr>Symbol</vt:lpstr>
      <vt:lpstr>Times</vt:lpstr>
      <vt:lpstr>Wingdings</vt:lpstr>
      <vt:lpstr>dan-berkeley-nlp-v1</vt:lpstr>
      <vt:lpstr>CS 188: Artificial Intelligence </vt:lpstr>
      <vt:lpstr>Outline</vt:lpstr>
      <vt:lpstr>Agents that know things</vt:lpstr>
      <vt:lpstr>Knowledge-Based Agent</vt:lpstr>
      <vt:lpstr>Knowledge, contd.</vt:lpstr>
      <vt:lpstr>Knowledge, contd.</vt:lpstr>
      <vt:lpstr>Knowledge, contd.</vt:lpstr>
      <vt:lpstr>Logic</vt:lpstr>
      <vt:lpstr>Entailment</vt:lpstr>
      <vt:lpstr>Different kinds of logic</vt:lpstr>
      <vt:lpstr>PROPOSITIONAL LOGIC</vt:lpstr>
      <vt:lpstr>PROPOSITIONAL LOGIC</vt:lpstr>
      <vt:lpstr>PROPOSITIONAL LOGIC</vt:lpstr>
      <vt:lpstr>Truth table</vt:lpstr>
      <vt:lpstr>Sentences in PL</vt:lpstr>
      <vt:lpstr>PROPOSITIONAL LOGIC</vt:lpstr>
      <vt:lpstr>Inference: entailment</vt:lpstr>
      <vt:lpstr>Our goal</vt:lpstr>
      <vt:lpstr>Inference: proofs</vt:lpstr>
      <vt:lpstr>Inference: proofs</vt:lpstr>
      <vt:lpstr>Model Checking</vt:lpstr>
      <vt:lpstr>Model Checking</vt:lpstr>
      <vt:lpstr>Model Checking</vt:lpstr>
      <vt:lpstr>Model Checking</vt:lpstr>
      <vt:lpstr>PowerPoint Presentation</vt:lpstr>
      <vt:lpstr>Model Checking</vt:lpstr>
      <vt:lpstr>PowerPoint Presentation</vt:lpstr>
      <vt:lpstr>For example</vt:lpstr>
      <vt:lpstr>If we have three players</vt:lpstr>
      <vt:lpstr>Then..</vt:lpstr>
      <vt:lpstr>Another example</vt:lpstr>
      <vt:lpstr>Logic</vt:lpstr>
      <vt:lpstr>Propositional logic syntax</vt:lpstr>
      <vt:lpstr>Propositional logic semantics</vt:lpstr>
      <vt:lpstr>THEOREM PROVING using Inference Rules </vt:lpstr>
      <vt:lpstr>Logical equivalence</vt:lpstr>
      <vt:lpstr>Inference and proofs</vt:lpstr>
      <vt:lpstr>For example</vt:lpstr>
      <vt:lpstr>PowerPoint Presentation</vt:lpstr>
      <vt:lpstr>PowerPoint Presentation</vt:lpstr>
      <vt:lpstr>PowerPoint Presentation</vt:lpstr>
      <vt:lpstr>De Morgan's Law </vt:lpstr>
      <vt:lpstr>Distributive Property </vt:lpstr>
      <vt:lpstr>Terms</vt:lpstr>
      <vt:lpstr>Search Problems </vt:lpstr>
      <vt:lpstr>PowerPoint Presentation</vt:lpstr>
      <vt:lpstr>It is all about this </vt:lpstr>
      <vt:lpstr>PowerPoint Presentation</vt:lpstr>
      <vt:lpstr>PowerPoint Presentation</vt:lpstr>
      <vt:lpstr>Conversion to CNF</vt:lpstr>
      <vt:lpstr>Example</vt:lpstr>
      <vt:lpstr>You should know!!!!</vt:lpstr>
      <vt:lpstr>Inference by Resolution</vt:lpstr>
      <vt:lpstr>Inference by Resolution</vt:lpstr>
      <vt:lpstr>Example</vt:lpstr>
      <vt:lpstr>Example</vt:lpstr>
      <vt:lpstr>Example</vt:lpstr>
      <vt:lpstr>Proof r                                              Proof D</vt:lpstr>
      <vt:lpstr>Different kinds of logic</vt:lpstr>
      <vt:lpstr>First-order logic    FOL</vt:lpstr>
      <vt:lpstr>First-Order Logic</vt:lpstr>
      <vt:lpstr>Universal Quantification  ( ∀ )</vt:lpstr>
      <vt:lpstr>Existential Quantification   (∃ ) </vt:lpstr>
      <vt:lpstr>Fun with sentences</vt:lpstr>
      <vt:lpstr>More fun with sentences</vt:lpstr>
      <vt:lpstr>Think about these examples for FOL</vt:lpstr>
      <vt:lpstr>Every dog chases some rabbit. </vt:lpstr>
      <vt:lpstr>Anyone who owns a rabbit hates anything that chases any rabbit.</vt:lpstr>
      <vt:lpstr>John owns a dog.</vt:lpstr>
      <vt:lpstr>Someone who hates something owned by another person will not marry that person.</vt:lpstr>
      <vt:lpstr>Any student who does not study does not pass.  </vt:lpstr>
      <vt:lpstr>Examples</vt:lpstr>
      <vt:lpstr>Inference in FOL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Abdullah, Malak</cp:lastModifiedBy>
  <cp:revision>2327</cp:revision>
  <cp:lastPrinted>2014-01-30T19:57:00Z</cp:lastPrinted>
  <dcterms:created xsi:type="dcterms:W3CDTF">2004-08-27T04:16:05Z</dcterms:created>
  <dcterms:modified xsi:type="dcterms:W3CDTF">2022-01-10T20:40:14Z</dcterms:modified>
</cp:coreProperties>
</file>